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447" r:id="rId2"/>
    <p:sldId id="430" r:id="rId3"/>
    <p:sldId id="429" r:id="rId4"/>
    <p:sldId id="448" r:id="rId5"/>
    <p:sldId id="449" r:id="rId6"/>
    <p:sldId id="444" r:id="rId7"/>
    <p:sldId id="445" r:id="rId8"/>
    <p:sldId id="340" r:id="rId9"/>
    <p:sldId id="269" r:id="rId10"/>
    <p:sldId id="336" r:id="rId11"/>
    <p:sldId id="337" r:id="rId12"/>
    <p:sldId id="338" r:id="rId13"/>
    <p:sldId id="339" r:id="rId14"/>
    <p:sldId id="393" r:id="rId15"/>
    <p:sldId id="394" r:id="rId16"/>
    <p:sldId id="39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029" autoAdjust="0"/>
  </p:normalViewPr>
  <p:slideViewPr>
    <p:cSldViewPr snapToGrid="0">
      <p:cViewPr varScale="1">
        <p:scale>
          <a:sx n="62" d="100"/>
          <a:sy n="62" d="100"/>
        </p:scale>
        <p:origin x="1424" y="52"/>
      </p:cViewPr>
      <p:guideLst/>
    </p:cSldViewPr>
  </p:slideViewPr>
  <p:notesTextViewPr>
    <p:cViewPr>
      <p:scale>
        <a:sx n="1" d="1"/>
        <a:sy n="1" d="1"/>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76D93B-440E-429A-AF13-878146D2DB40}" type="datetimeFigureOut">
              <a:rPr kumimoji="1" lang="ja-JP" altLang="en-US" smtClean="0"/>
              <a:t>2020/11/20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D4D5FA-77D7-4212-8BEB-FEFE8A06524F}" type="slidenum">
              <a:rPr kumimoji="1" lang="ja-JP" altLang="en-US" smtClean="0"/>
              <a:t>‹#›</a:t>
            </a:fld>
            <a:endParaRPr kumimoji="1" lang="ja-JP" altLang="en-US"/>
          </a:p>
        </p:txBody>
      </p:sp>
    </p:spTree>
    <p:extLst>
      <p:ext uri="{BB962C8B-B14F-4D97-AF65-F5344CB8AC3E}">
        <p14:creationId xmlns:p14="http://schemas.microsoft.com/office/powerpoint/2010/main" val="17165814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Oran DP</a:t>
            </a:r>
            <a:r>
              <a:rPr lang="ja-JP"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a:t>
            </a:r>
            <a:r>
              <a:rPr lang="en-US"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Scripps Research Translational Institute, Scripps Research, La Jolla, California</a:t>
            </a:r>
            <a:r>
              <a:rPr lang="ja-JP"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a:t>
            </a:r>
            <a:r>
              <a:rPr lang="en-US"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 </a:t>
            </a:r>
            <a:r>
              <a:rPr lang="en-US" altLang="ja-JP" sz="1200" dirty="0" err="1">
                <a:solidFill>
                  <a:srgbClr val="212121"/>
                </a:solidFill>
                <a:latin typeface="BlinkMacSystemFont"/>
                <a:ea typeface="ＭＳ Ｐゴシック" panose="020B0600070205080204" pitchFamily="50" charset="-128"/>
                <a:cs typeface="ＭＳ Ｐゴシック" panose="020B0600070205080204" pitchFamily="50" charset="-128"/>
              </a:rPr>
              <a:t>Topol</a:t>
            </a:r>
            <a:r>
              <a:rPr lang="en-US"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 EJ. </a:t>
            </a:r>
            <a:r>
              <a:rPr lang="en-US" altLang="ja-JP" sz="1200" dirty="0">
                <a:solidFill>
                  <a:srgbClr val="FF0000"/>
                </a:solidFill>
                <a:latin typeface="BlinkMacSystemFont"/>
                <a:ea typeface="ＭＳ Ｐゴシック" panose="020B0600070205080204" pitchFamily="50" charset="-128"/>
                <a:cs typeface="ＭＳ Ｐゴシック" panose="020B0600070205080204" pitchFamily="50" charset="-128"/>
              </a:rPr>
              <a:t>Prevalence of Asymptomatic SARS-CoV-2 Infection: A Narrative Review</a:t>
            </a:r>
            <a:r>
              <a:rPr lang="en-US"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 [published online ahead of print, 2020 Jun 3].</a:t>
            </a:r>
            <a:r>
              <a:rPr lang="en-US" altLang="ja-JP" sz="1200" dirty="0">
                <a:solidFill>
                  <a:srgbClr val="212121"/>
                </a:solidFill>
                <a:highlight>
                  <a:srgbClr val="FFFF00"/>
                </a:highlight>
                <a:latin typeface="BlinkMacSystemFont"/>
                <a:ea typeface="ＭＳ Ｐゴシック" panose="020B0600070205080204" pitchFamily="50" charset="-128"/>
                <a:cs typeface="ＭＳ Ｐゴシック" panose="020B0600070205080204" pitchFamily="50" charset="-128"/>
              </a:rPr>
              <a:t> Ann Intern Med</a:t>
            </a:r>
            <a:r>
              <a:rPr lang="en-US"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 2020;M20-3012. doi:10.7326/M20-3012</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31D4D5FA-77D7-4212-8BEB-FEFE8A06524F}" type="slidenum">
              <a:rPr kumimoji="1" lang="ja-JP" altLang="en-US" smtClean="0"/>
              <a:t>1</a:t>
            </a:fld>
            <a:endParaRPr kumimoji="1" lang="ja-JP" altLang="en-US"/>
          </a:p>
        </p:txBody>
      </p:sp>
    </p:spTree>
    <p:extLst>
      <p:ext uri="{BB962C8B-B14F-4D97-AF65-F5344CB8AC3E}">
        <p14:creationId xmlns:p14="http://schemas.microsoft.com/office/powerpoint/2010/main" val="3875070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He X</a:t>
            </a:r>
            <a:r>
              <a:rPr lang="ja-JP" altLang="ja-JP"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Guangzhou Eighth People's Hospital, Guangzhou Medical University, Guangzhou, China.</a:t>
            </a:r>
            <a:r>
              <a:rPr lang="ja-JP" altLang="ja-JP"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Lau EHY, Wu P, et al. Temporal dynamics in viral shedding and transmissibility of COVID-19 [published online ahead of print, 2020 Apr 15]. </a:t>
            </a:r>
            <a:r>
              <a:rPr lang="en-US" altLang="ja-JP" i="1" kern="100" dirty="0">
                <a:solidFill>
                  <a:srgbClr val="212121"/>
                </a:solidFill>
                <a:latin typeface="&amp;quot"/>
                <a:ea typeface="游明朝" panose="02020400000000000000" pitchFamily="18" charset="-128"/>
                <a:cs typeface="Times New Roman" panose="02020603050405020304" pitchFamily="18" charset="0"/>
              </a:rPr>
              <a:t>Nat Med</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2020;10.1038/s41591-020-0869-5. doi:10.1038/s41591-020-0869-5</a:t>
            </a:r>
          </a:p>
          <a:p>
            <a:endParaRPr kumimoji="1" lang="ja-JP" altLang="en-US" dirty="0"/>
          </a:p>
        </p:txBody>
      </p:sp>
      <p:sp>
        <p:nvSpPr>
          <p:cNvPr id="4" name="スライド番号プレースホルダー 3"/>
          <p:cNvSpPr>
            <a:spLocks noGrp="1"/>
          </p:cNvSpPr>
          <p:nvPr>
            <p:ph type="sldNum" sz="quarter" idx="5"/>
          </p:nvPr>
        </p:nvSpPr>
        <p:spPr/>
        <p:txBody>
          <a:bodyPr/>
          <a:lstStyle/>
          <a:p>
            <a:fld id="{31D4D5FA-77D7-4212-8BEB-FEFE8A06524F}" type="slidenum">
              <a:rPr kumimoji="1" lang="ja-JP" altLang="en-US" smtClean="0"/>
              <a:t>11</a:t>
            </a:fld>
            <a:endParaRPr kumimoji="1" lang="ja-JP" altLang="en-US"/>
          </a:p>
        </p:txBody>
      </p:sp>
    </p:spTree>
    <p:extLst>
      <p:ext uri="{BB962C8B-B14F-4D97-AF65-F5344CB8AC3E}">
        <p14:creationId xmlns:p14="http://schemas.microsoft.com/office/powerpoint/2010/main" val="1173027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He X</a:t>
            </a:r>
            <a:r>
              <a:rPr lang="ja-JP" altLang="ja-JP"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Guangzhou Eighth People's Hospital, Guangzhou Medical University, Guangzhou, China.</a:t>
            </a:r>
            <a:r>
              <a:rPr lang="ja-JP" altLang="ja-JP"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Lau EHY, Wu P, et al. Temporal dynamics in viral shedding and transmissibility of COVID-19 [published online ahead of print, 2020 Apr 15]. </a:t>
            </a:r>
            <a:r>
              <a:rPr lang="en-US" altLang="ja-JP" i="1" kern="100" dirty="0">
                <a:solidFill>
                  <a:srgbClr val="212121"/>
                </a:solidFill>
                <a:latin typeface="&amp;quot"/>
                <a:ea typeface="游明朝" panose="02020400000000000000" pitchFamily="18" charset="-128"/>
                <a:cs typeface="Times New Roman" panose="02020603050405020304" pitchFamily="18" charset="0"/>
              </a:rPr>
              <a:t>Nat Med</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2020;10.1038/s41591-020-0869-5. doi:10.1038/s41591-020-0869-5</a:t>
            </a:r>
          </a:p>
          <a:p>
            <a:endParaRPr kumimoji="1" lang="ja-JP" altLang="en-US" dirty="0"/>
          </a:p>
        </p:txBody>
      </p:sp>
      <p:sp>
        <p:nvSpPr>
          <p:cNvPr id="4" name="スライド番号プレースホルダー 3"/>
          <p:cNvSpPr>
            <a:spLocks noGrp="1"/>
          </p:cNvSpPr>
          <p:nvPr>
            <p:ph type="sldNum" sz="quarter" idx="5"/>
          </p:nvPr>
        </p:nvSpPr>
        <p:spPr/>
        <p:txBody>
          <a:bodyPr/>
          <a:lstStyle/>
          <a:p>
            <a:fld id="{31D4D5FA-77D7-4212-8BEB-FEFE8A06524F}" type="slidenum">
              <a:rPr kumimoji="1" lang="ja-JP" altLang="en-US" smtClean="0"/>
              <a:t>12</a:t>
            </a:fld>
            <a:endParaRPr kumimoji="1" lang="ja-JP" altLang="en-US"/>
          </a:p>
        </p:txBody>
      </p:sp>
    </p:spTree>
    <p:extLst>
      <p:ext uri="{BB962C8B-B14F-4D97-AF65-F5344CB8AC3E}">
        <p14:creationId xmlns:p14="http://schemas.microsoft.com/office/powerpoint/2010/main" val="3620159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He X</a:t>
            </a:r>
            <a:r>
              <a:rPr lang="ja-JP" altLang="ja-JP"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Guangzhou Eighth People's Hospital, Guangzhou Medical University, Guangzhou, China.</a:t>
            </a:r>
            <a:r>
              <a:rPr lang="ja-JP" altLang="ja-JP"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Lau EHY, Wu P, et al. Temporal dynamics in viral shedding and transmissibility of COVID-19 [published online ahead of print, 2020 Apr 15]. </a:t>
            </a:r>
            <a:r>
              <a:rPr lang="en-US" altLang="ja-JP" i="1" kern="100" dirty="0">
                <a:solidFill>
                  <a:srgbClr val="212121"/>
                </a:solidFill>
                <a:latin typeface="&amp;quot"/>
                <a:ea typeface="游明朝" panose="02020400000000000000" pitchFamily="18" charset="-128"/>
                <a:cs typeface="Times New Roman" panose="02020603050405020304" pitchFamily="18" charset="0"/>
              </a:rPr>
              <a:t>Nat Med</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2020;10.1038/s41591-020-0869-5. doi:10.1038/s41591-020-0869-5</a:t>
            </a:r>
          </a:p>
          <a:p>
            <a:endParaRPr kumimoji="1" lang="ja-JP" altLang="en-US" dirty="0"/>
          </a:p>
        </p:txBody>
      </p:sp>
      <p:sp>
        <p:nvSpPr>
          <p:cNvPr id="4" name="スライド番号プレースホルダー 3"/>
          <p:cNvSpPr>
            <a:spLocks noGrp="1"/>
          </p:cNvSpPr>
          <p:nvPr>
            <p:ph type="sldNum" sz="quarter" idx="5"/>
          </p:nvPr>
        </p:nvSpPr>
        <p:spPr/>
        <p:txBody>
          <a:bodyPr/>
          <a:lstStyle/>
          <a:p>
            <a:fld id="{31D4D5FA-77D7-4212-8BEB-FEFE8A06524F}" type="slidenum">
              <a:rPr kumimoji="1" lang="ja-JP" altLang="en-US" smtClean="0"/>
              <a:t>13</a:t>
            </a:fld>
            <a:endParaRPr kumimoji="1" lang="ja-JP" altLang="en-US"/>
          </a:p>
        </p:txBody>
      </p:sp>
    </p:spTree>
    <p:extLst>
      <p:ext uri="{BB962C8B-B14F-4D97-AF65-F5344CB8AC3E}">
        <p14:creationId xmlns:p14="http://schemas.microsoft.com/office/powerpoint/2010/main" val="2705272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Furukawa NW, Brooks JT, Sobel J. </a:t>
            </a:r>
            <a:r>
              <a:rPr lang="en-US" altLang="ja-JP"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Evidence Supporting Transmission of Severe Acute Respiratory Syndrome Coronavirus 2 While </a:t>
            </a:r>
            <a:r>
              <a:rPr lang="en-US" altLang="ja-JP" u="sng" kern="100" dirty="0" err="1">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Presymptomatic</a:t>
            </a:r>
            <a:r>
              <a:rPr lang="en-US" altLang="ja-JP"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 or Asymptomatic</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i="1" kern="100" dirty="0" err="1">
                <a:solidFill>
                  <a:srgbClr val="212121"/>
                </a:solidFill>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Emerg</a:t>
            </a:r>
            <a:r>
              <a:rPr lang="en-US" altLang="ja-JP" i="1" kern="100" dirty="0">
                <a:solidFill>
                  <a:srgbClr val="212121"/>
                </a:solidFill>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 Infect Dis</a:t>
            </a:r>
            <a:r>
              <a:rPr lang="en-US" altLang="ja-JP" kern="100" dirty="0">
                <a:solidFill>
                  <a:srgbClr val="212121"/>
                </a:solidFill>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 2020;26(7):e201595. doi:10.3201/eid2607.201595</a:t>
            </a:r>
          </a:p>
          <a:p>
            <a:endParaRPr kumimoji="1" lang="ja-JP" altLang="en-US" dirty="0"/>
          </a:p>
        </p:txBody>
      </p:sp>
      <p:sp>
        <p:nvSpPr>
          <p:cNvPr id="4" name="スライド番号プレースホルダー 3"/>
          <p:cNvSpPr>
            <a:spLocks noGrp="1"/>
          </p:cNvSpPr>
          <p:nvPr>
            <p:ph type="sldNum" sz="quarter" idx="5"/>
          </p:nvPr>
        </p:nvSpPr>
        <p:spPr/>
        <p:txBody>
          <a:bodyPr/>
          <a:lstStyle/>
          <a:p>
            <a:fld id="{31D4D5FA-77D7-4212-8BEB-FEFE8A06524F}" type="slidenum">
              <a:rPr kumimoji="1" lang="ja-JP" altLang="en-US" smtClean="0"/>
              <a:t>14</a:t>
            </a:fld>
            <a:endParaRPr kumimoji="1" lang="ja-JP" altLang="en-US"/>
          </a:p>
        </p:txBody>
      </p:sp>
    </p:spTree>
    <p:extLst>
      <p:ext uri="{BB962C8B-B14F-4D97-AF65-F5344CB8AC3E}">
        <p14:creationId xmlns:p14="http://schemas.microsoft.com/office/powerpoint/2010/main" val="1213980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Furukawa NW, Brooks JT, Sobel J. </a:t>
            </a:r>
            <a:r>
              <a:rPr lang="en-US" altLang="ja-JP"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Evidence Supporting Transmission of Severe Acute Respiratory Syndrome Coronavirus 2 While </a:t>
            </a:r>
            <a:r>
              <a:rPr lang="en-US" altLang="ja-JP" u="sng" kern="100" dirty="0" err="1">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Presymptomatic</a:t>
            </a:r>
            <a:r>
              <a:rPr lang="en-US" altLang="ja-JP"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 or Asymptomatic</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i="1" kern="100" dirty="0" err="1">
                <a:solidFill>
                  <a:srgbClr val="212121"/>
                </a:solidFill>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Emerg</a:t>
            </a:r>
            <a:r>
              <a:rPr lang="en-US" altLang="ja-JP" i="1" kern="100" dirty="0">
                <a:solidFill>
                  <a:srgbClr val="212121"/>
                </a:solidFill>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 Infect Dis</a:t>
            </a:r>
            <a:r>
              <a:rPr lang="en-US" altLang="ja-JP" kern="100" dirty="0">
                <a:solidFill>
                  <a:srgbClr val="212121"/>
                </a:solidFill>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 2020;26(7):e201595. doi:10.3201/eid2607.201595</a:t>
            </a:r>
          </a:p>
          <a:p>
            <a:endParaRPr kumimoji="1" lang="ja-JP" altLang="en-US" dirty="0"/>
          </a:p>
        </p:txBody>
      </p:sp>
      <p:sp>
        <p:nvSpPr>
          <p:cNvPr id="4" name="スライド番号プレースホルダー 3"/>
          <p:cNvSpPr>
            <a:spLocks noGrp="1"/>
          </p:cNvSpPr>
          <p:nvPr>
            <p:ph type="sldNum" sz="quarter" idx="5"/>
          </p:nvPr>
        </p:nvSpPr>
        <p:spPr/>
        <p:txBody>
          <a:bodyPr/>
          <a:lstStyle/>
          <a:p>
            <a:fld id="{31D4D5FA-77D7-4212-8BEB-FEFE8A06524F}" type="slidenum">
              <a:rPr kumimoji="1" lang="ja-JP" altLang="en-US" smtClean="0"/>
              <a:t>15</a:t>
            </a:fld>
            <a:endParaRPr kumimoji="1" lang="ja-JP" altLang="en-US"/>
          </a:p>
        </p:txBody>
      </p:sp>
    </p:spTree>
    <p:extLst>
      <p:ext uri="{BB962C8B-B14F-4D97-AF65-F5344CB8AC3E}">
        <p14:creationId xmlns:p14="http://schemas.microsoft.com/office/powerpoint/2010/main" val="2883833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Furukawa NW, Brooks JT, Sobel J. </a:t>
            </a:r>
            <a:r>
              <a:rPr lang="en-US" altLang="ja-JP"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Evidence Supporting Transmission of Severe Acute Respiratory Syndrome Coronavirus 2 While </a:t>
            </a:r>
            <a:r>
              <a:rPr lang="en-US" altLang="ja-JP" u="sng" kern="100" dirty="0" err="1">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Presymptomatic</a:t>
            </a:r>
            <a:r>
              <a:rPr lang="en-US" altLang="ja-JP"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 or Asymptomatic</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i="1" kern="100" dirty="0" err="1">
                <a:solidFill>
                  <a:srgbClr val="212121"/>
                </a:solidFill>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Emerg</a:t>
            </a:r>
            <a:r>
              <a:rPr lang="en-US" altLang="ja-JP" i="1" kern="100" dirty="0">
                <a:solidFill>
                  <a:srgbClr val="212121"/>
                </a:solidFill>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 Infect Dis</a:t>
            </a:r>
            <a:r>
              <a:rPr lang="en-US" altLang="ja-JP" kern="100" dirty="0">
                <a:solidFill>
                  <a:srgbClr val="212121"/>
                </a:solidFill>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 2020;26(7):e201595. doi:10.3201/eid2607.201595</a:t>
            </a:r>
          </a:p>
          <a:p>
            <a:endParaRPr kumimoji="1" lang="ja-JP" altLang="en-US" dirty="0"/>
          </a:p>
        </p:txBody>
      </p:sp>
      <p:sp>
        <p:nvSpPr>
          <p:cNvPr id="4" name="スライド番号プレースホルダー 3"/>
          <p:cNvSpPr>
            <a:spLocks noGrp="1"/>
          </p:cNvSpPr>
          <p:nvPr>
            <p:ph type="sldNum" sz="quarter" idx="5"/>
          </p:nvPr>
        </p:nvSpPr>
        <p:spPr/>
        <p:txBody>
          <a:bodyPr/>
          <a:lstStyle/>
          <a:p>
            <a:fld id="{31D4D5FA-77D7-4212-8BEB-FEFE8A06524F}" type="slidenum">
              <a:rPr kumimoji="1" lang="ja-JP" altLang="en-US" smtClean="0"/>
              <a:t>16</a:t>
            </a:fld>
            <a:endParaRPr kumimoji="1" lang="ja-JP" altLang="en-US"/>
          </a:p>
        </p:txBody>
      </p:sp>
    </p:spTree>
    <p:extLst>
      <p:ext uri="{BB962C8B-B14F-4D97-AF65-F5344CB8AC3E}">
        <p14:creationId xmlns:p14="http://schemas.microsoft.com/office/powerpoint/2010/main" val="2135951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Oran DP</a:t>
            </a:r>
            <a:r>
              <a:rPr lang="ja-JP"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a:t>
            </a:r>
            <a:r>
              <a:rPr lang="en-US"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Scripps Research Translational Institute, Scripps Research, La Jolla, California</a:t>
            </a:r>
            <a:r>
              <a:rPr lang="ja-JP"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a:t>
            </a:r>
            <a:r>
              <a:rPr lang="en-US"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 </a:t>
            </a:r>
            <a:r>
              <a:rPr lang="en-US" altLang="ja-JP" sz="1200" dirty="0" err="1">
                <a:solidFill>
                  <a:srgbClr val="212121"/>
                </a:solidFill>
                <a:latin typeface="BlinkMacSystemFont"/>
                <a:ea typeface="ＭＳ Ｐゴシック" panose="020B0600070205080204" pitchFamily="50" charset="-128"/>
                <a:cs typeface="ＭＳ Ｐゴシック" panose="020B0600070205080204" pitchFamily="50" charset="-128"/>
              </a:rPr>
              <a:t>Topol</a:t>
            </a:r>
            <a:r>
              <a:rPr lang="en-US"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 EJ. </a:t>
            </a:r>
            <a:r>
              <a:rPr lang="en-US" altLang="ja-JP" sz="1200" dirty="0">
                <a:solidFill>
                  <a:srgbClr val="FF0000"/>
                </a:solidFill>
                <a:latin typeface="BlinkMacSystemFont"/>
                <a:ea typeface="ＭＳ Ｐゴシック" panose="020B0600070205080204" pitchFamily="50" charset="-128"/>
                <a:cs typeface="ＭＳ Ｐゴシック" panose="020B0600070205080204" pitchFamily="50" charset="-128"/>
              </a:rPr>
              <a:t>Prevalence of Asymptomatic SARS-CoV-2 Infection: A Narrative Review</a:t>
            </a:r>
            <a:r>
              <a:rPr lang="en-US"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 [published online ahead of print, 2020 Jun 3].</a:t>
            </a:r>
            <a:r>
              <a:rPr lang="en-US" altLang="ja-JP" sz="1200" dirty="0">
                <a:solidFill>
                  <a:srgbClr val="212121"/>
                </a:solidFill>
                <a:highlight>
                  <a:srgbClr val="FFFF00"/>
                </a:highlight>
                <a:latin typeface="BlinkMacSystemFont"/>
                <a:ea typeface="ＭＳ Ｐゴシック" panose="020B0600070205080204" pitchFamily="50" charset="-128"/>
                <a:cs typeface="ＭＳ Ｐゴシック" panose="020B0600070205080204" pitchFamily="50" charset="-128"/>
              </a:rPr>
              <a:t> Ann Intern Med</a:t>
            </a:r>
            <a:r>
              <a:rPr lang="en-US"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 2020;M20-3012. doi:10.7326/M20-3012</a:t>
            </a:r>
          </a:p>
          <a:p>
            <a:endParaRPr kumimoji="1" lang="ja-JP" altLang="en-US" dirty="0"/>
          </a:p>
        </p:txBody>
      </p:sp>
      <p:sp>
        <p:nvSpPr>
          <p:cNvPr id="4" name="スライド番号プレースホルダー 3"/>
          <p:cNvSpPr>
            <a:spLocks noGrp="1"/>
          </p:cNvSpPr>
          <p:nvPr>
            <p:ph type="sldNum" sz="quarter" idx="5"/>
          </p:nvPr>
        </p:nvSpPr>
        <p:spPr/>
        <p:txBody>
          <a:bodyPr/>
          <a:lstStyle/>
          <a:p>
            <a:fld id="{31D4D5FA-77D7-4212-8BEB-FEFE8A06524F}" type="slidenum">
              <a:rPr kumimoji="1" lang="ja-JP" altLang="en-US" smtClean="0"/>
              <a:t>2</a:t>
            </a:fld>
            <a:endParaRPr kumimoji="1" lang="ja-JP" altLang="en-US"/>
          </a:p>
        </p:txBody>
      </p:sp>
    </p:spTree>
    <p:extLst>
      <p:ext uri="{BB962C8B-B14F-4D97-AF65-F5344CB8AC3E}">
        <p14:creationId xmlns:p14="http://schemas.microsoft.com/office/powerpoint/2010/main" val="4051072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Oran DP</a:t>
            </a:r>
            <a:r>
              <a:rPr lang="ja-JP"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a:t>
            </a:r>
            <a:r>
              <a:rPr lang="en-US"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Scripps Research Translational Institute, Scripps Research, La Jolla, California</a:t>
            </a:r>
            <a:r>
              <a:rPr lang="ja-JP"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a:t>
            </a:r>
            <a:r>
              <a:rPr lang="en-US"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 </a:t>
            </a:r>
            <a:r>
              <a:rPr lang="en-US" altLang="ja-JP" sz="1200" dirty="0" err="1">
                <a:solidFill>
                  <a:srgbClr val="212121"/>
                </a:solidFill>
                <a:latin typeface="BlinkMacSystemFont"/>
                <a:ea typeface="ＭＳ Ｐゴシック" panose="020B0600070205080204" pitchFamily="50" charset="-128"/>
                <a:cs typeface="ＭＳ Ｐゴシック" panose="020B0600070205080204" pitchFamily="50" charset="-128"/>
              </a:rPr>
              <a:t>Topol</a:t>
            </a:r>
            <a:r>
              <a:rPr lang="en-US"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 EJ. </a:t>
            </a:r>
            <a:r>
              <a:rPr lang="en-US" altLang="ja-JP" sz="1200" dirty="0">
                <a:solidFill>
                  <a:srgbClr val="FF0000"/>
                </a:solidFill>
                <a:latin typeface="BlinkMacSystemFont"/>
                <a:ea typeface="ＭＳ Ｐゴシック" panose="020B0600070205080204" pitchFamily="50" charset="-128"/>
                <a:cs typeface="ＭＳ Ｐゴシック" panose="020B0600070205080204" pitchFamily="50" charset="-128"/>
              </a:rPr>
              <a:t>Prevalence of Asymptomatic SARS-CoV-2 Infection: A Narrative Review</a:t>
            </a:r>
            <a:r>
              <a:rPr lang="en-US"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 [published online ahead of print, 2020 Jun 3].</a:t>
            </a:r>
            <a:r>
              <a:rPr lang="en-US" altLang="ja-JP" sz="1200" dirty="0">
                <a:solidFill>
                  <a:srgbClr val="212121"/>
                </a:solidFill>
                <a:highlight>
                  <a:srgbClr val="FFFF00"/>
                </a:highlight>
                <a:latin typeface="BlinkMacSystemFont"/>
                <a:ea typeface="ＭＳ Ｐゴシック" panose="020B0600070205080204" pitchFamily="50" charset="-128"/>
                <a:cs typeface="ＭＳ Ｐゴシック" panose="020B0600070205080204" pitchFamily="50" charset="-128"/>
              </a:rPr>
              <a:t> Ann Intern Med</a:t>
            </a:r>
            <a:r>
              <a:rPr lang="en-US"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 2020;M20-3012. doi:10.7326/M20-3012</a:t>
            </a:r>
          </a:p>
          <a:p>
            <a:endParaRPr kumimoji="1" lang="ja-JP" altLang="en-US" dirty="0"/>
          </a:p>
        </p:txBody>
      </p:sp>
      <p:sp>
        <p:nvSpPr>
          <p:cNvPr id="4" name="スライド番号プレースホルダー 3"/>
          <p:cNvSpPr>
            <a:spLocks noGrp="1"/>
          </p:cNvSpPr>
          <p:nvPr>
            <p:ph type="sldNum" sz="quarter" idx="5"/>
          </p:nvPr>
        </p:nvSpPr>
        <p:spPr/>
        <p:txBody>
          <a:bodyPr/>
          <a:lstStyle/>
          <a:p>
            <a:fld id="{31D4D5FA-77D7-4212-8BEB-FEFE8A06524F}" type="slidenum">
              <a:rPr kumimoji="1" lang="ja-JP" altLang="en-US" smtClean="0"/>
              <a:t>3</a:t>
            </a:fld>
            <a:endParaRPr kumimoji="1" lang="ja-JP" altLang="en-US"/>
          </a:p>
        </p:txBody>
      </p:sp>
    </p:spTree>
    <p:extLst>
      <p:ext uri="{BB962C8B-B14F-4D97-AF65-F5344CB8AC3E}">
        <p14:creationId xmlns:p14="http://schemas.microsoft.com/office/powerpoint/2010/main" val="3818424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Oran DP</a:t>
            </a:r>
            <a:r>
              <a:rPr lang="ja-JP"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a:t>
            </a:r>
            <a:r>
              <a:rPr lang="en-US"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Scripps Research Translational Institute, Scripps Research, La Jolla, California</a:t>
            </a:r>
            <a:r>
              <a:rPr lang="ja-JP"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a:t>
            </a:r>
            <a:r>
              <a:rPr lang="en-US"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 </a:t>
            </a:r>
            <a:r>
              <a:rPr lang="en-US" altLang="ja-JP" sz="1200" dirty="0" err="1">
                <a:solidFill>
                  <a:srgbClr val="212121"/>
                </a:solidFill>
                <a:latin typeface="BlinkMacSystemFont"/>
                <a:ea typeface="ＭＳ Ｐゴシック" panose="020B0600070205080204" pitchFamily="50" charset="-128"/>
                <a:cs typeface="ＭＳ Ｐゴシック" panose="020B0600070205080204" pitchFamily="50" charset="-128"/>
              </a:rPr>
              <a:t>Topol</a:t>
            </a:r>
            <a:r>
              <a:rPr lang="en-US"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 EJ. </a:t>
            </a:r>
            <a:r>
              <a:rPr lang="en-US" altLang="ja-JP" sz="1200" dirty="0">
                <a:solidFill>
                  <a:srgbClr val="FF0000"/>
                </a:solidFill>
                <a:latin typeface="BlinkMacSystemFont"/>
                <a:ea typeface="ＭＳ Ｐゴシック" panose="020B0600070205080204" pitchFamily="50" charset="-128"/>
                <a:cs typeface="ＭＳ Ｐゴシック" panose="020B0600070205080204" pitchFamily="50" charset="-128"/>
              </a:rPr>
              <a:t>Prevalence of Asymptomatic SARS-CoV-2 Infection: A Narrative Review</a:t>
            </a:r>
            <a:r>
              <a:rPr lang="en-US"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 [published online ahead of print, 2020 Jun 3].</a:t>
            </a:r>
            <a:r>
              <a:rPr lang="en-US" altLang="ja-JP" sz="1200" dirty="0">
                <a:solidFill>
                  <a:srgbClr val="212121"/>
                </a:solidFill>
                <a:highlight>
                  <a:srgbClr val="FFFF00"/>
                </a:highlight>
                <a:latin typeface="BlinkMacSystemFont"/>
                <a:ea typeface="ＭＳ Ｐゴシック" panose="020B0600070205080204" pitchFamily="50" charset="-128"/>
                <a:cs typeface="ＭＳ Ｐゴシック" panose="020B0600070205080204" pitchFamily="50" charset="-128"/>
              </a:rPr>
              <a:t> Ann Intern Med</a:t>
            </a:r>
            <a:r>
              <a:rPr lang="en-US" altLang="ja-JP" sz="1200" dirty="0">
                <a:solidFill>
                  <a:srgbClr val="212121"/>
                </a:solidFill>
                <a:latin typeface="BlinkMacSystemFont"/>
                <a:ea typeface="ＭＳ Ｐゴシック" panose="020B0600070205080204" pitchFamily="50" charset="-128"/>
                <a:cs typeface="ＭＳ Ｐゴシック" panose="020B0600070205080204" pitchFamily="50" charset="-128"/>
              </a:rPr>
              <a:t>. 2020;M20-3012. doi:10.7326/M20-3012</a:t>
            </a:r>
          </a:p>
          <a:p>
            <a:endParaRPr kumimoji="1" lang="ja-JP" altLang="en-US" dirty="0"/>
          </a:p>
        </p:txBody>
      </p:sp>
      <p:sp>
        <p:nvSpPr>
          <p:cNvPr id="4" name="スライド番号プレースホルダー 3"/>
          <p:cNvSpPr>
            <a:spLocks noGrp="1"/>
          </p:cNvSpPr>
          <p:nvPr>
            <p:ph type="sldNum" sz="quarter" idx="5"/>
          </p:nvPr>
        </p:nvSpPr>
        <p:spPr/>
        <p:txBody>
          <a:bodyPr/>
          <a:lstStyle/>
          <a:p>
            <a:fld id="{31D4D5FA-77D7-4212-8BEB-FEFE8A06524F}" type="slidenum">
              <a:rPr kumimoji="1" lang="ja-JP" altLang="en-US" smtClean="0"/>
              <a:t>4</a:t>
            </a:fld>
            <a:endParaRPr kumimoji="1" lang="ja-JP" altLang="en-US"/>
          </a:p>
        </p:txBody>
      </p:sp>
    </p:spTree>
    <p:extLst>
      <p:ext uri="{BB962C8B-B14F-4D97-AF65-F5344CB8AC3E}">
        <p14:creationId xmlns:p14="http://schemas.microsoft.com/office/powerpoint/2010/main" val="345932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He X</a:t>
            </a:r>
            <a:r>
              <a:rPr lang="ja-JP" altLang="ja-JP"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Guangzhou Eighth People's Hospital, Guangzhou Medical University, Guangzhou, China.</a:t>
            </a:r>
            <a:r>
              <a:rPr lang="ja-JP" altLang="ja-JP"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Lau EHY, Wu P, et al. Temporal dynamics in viral shedding and transmissibility of COVID-19 [published online ahead of print, 2020 Apr 15]. </a:t>
            </a:r>
            <a:r>
              <a:rPr lang="en-US" altLang="ja-JP" i="1" kern="100" dirty="0">
                <a:solidFill>
                  <a:srgbClr val="212121"/>
                </a:solidFill>
                <a:latin typeface="&amp;quot"/>
                <a:ea typeface="游明朝" panose="02020400000000000000" pitchFamily="18" charset="-128"/>
                <a:cs typeface="Times New Roman" panose="02020603050405020304" pitchFamily="18" charset="0"/>
              </a:rPr>
              <a:t>Nat Med</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2020;10.1038/s41591-020-0869-5. doi:10.1038/s41591-020-0869-5</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31D4D5FA-77D7-4212-8BEB-FEFE8A06524F}" type="slidenum">
              <a:rPr kumimoji="1" lang="ja-JP" altLang="en-US" smtClean="0"/>
              <a:t>6</a:t>
            </a:fld>
            <a:endParaRPr kumimoji="1" lang="ja-JP" altLang="en-US"/>
          </a:p>
        </p:txBody>
      </p:sp>
    </p:spTree>
    <p:extLst>
      <p:ext uri="{BB962C8B-B14F-4D97-AF65-F5344CB8AC3E}">
        <p14:creationId xmlns:p14="http://schemas.microsoft.com/office/powerpoint/2010/main" val="3189044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Furukawa NW, Brooks JT, Sobel J. </a:t>
            </a:r>
            <a:r>
              <a:rPr lang="en-US" altLang="ja-JP"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Evidence Supporting Transmission of Severe Acute Respiratory Syndrome Coronavirus 2 While </a:t>
            </a:r>
            <a:r>
              <a:rPr lang="en-US" altLang="ja-JP" u="sng" kern="100" dirty="0" err="1">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Presymptomatic</a:t>
            </a:r>
            <a:r>
              <a:rPr lang="en-US" altLang="ja-JP"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 or Asymptomatic</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i="1" kern="100" dirty="0" err="1">
                <a:solidFill>
                  <a:srgbClr val="212121"/>
                </a:solidFill>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Emerg</a:t>
            </a:r>
            <a:r>
              <a:rPr lang="en-US" altLang="ja-JP" i="1" kern="100" dirty="0">
                <a:solidFill>
                  <a:srgbClr val="212121"/>
                </a:solidFill>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 Infect Dis</a:t>
            </a:r>
            <a:r>
              <a:rPr lang="en-US" altLang="ja-JP" kern="100" dirty="0">
                <a:solidFill>
                  <a:srgbClr val="212121"/>
                </a:solidFill>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 2020;26(7):e201595. doi:10.3201/eid2607.201595</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31D4D5FA-77D7-4212-8BEB-FEFE8A06524F}" type="slidenum">
              <a:rPr kumimoji="1" lang="ja-JP" altLang="en-US" smtClean="0"/>
              <a:t>7</a:t>
            </a:fld>
            <a:endParaRPr kumimoji="1" lang="ja-JP" altLang="en-US"/>
          </a:p>
        </p:txBody>
      </p:sp>
    </p:spTree>
    <p:extLst>
      <p:ext uri="{BB962C8B-B14F-4D97-AF65-F5344CB8AC3E}">
        <p14:creationId xmlns:p14="http://schemas.microsoft.com/office/powerpoint/2010/main" val="1258913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He X</a:t>
            </a:r>
            <a:r>
              <a:rPr lang="ja-JP" altLang="ja-JP"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Guangzhou Eighth People's Hospital, Guangzhou Medical University, Guangzhou, China.</a:t>
            </a:r>
            <a:r>
              <a:rPr lang="ja-JP" altLang="ja-JP"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Lau EHY, Wu P, et al. Temporal dynamics in viral shedding and transmissibility of COVID-19 [published online ahead of print, 2020 Apr 15]. </a:t>
            </a:r>
            <a:r>
              <a:rPr lang="en-US" altLang="ja-JP" i="1" kern="100" dirty="0">
                <a:solidFill>
                  <a:srgbClr val="212121"/>
                </a:solidFill>
                <a:latin typeface="&amp;quot"/>
                <a:ea typeface="游明朝" panose="02020400000000000000" pitchFamily="18" charset="-128"/>
                <a:cs typeface="Times New Roman" panose="02020603050405020304" pitchFamily="18" charset="0"/>
              </a:rPr>
              <a:t>Nat Med</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2020;10.1038/s41591-020-0869-5. doi:10.1038/s41591-020-0869-5</a:t>
            </a:r>
          </a:p>
          <a:p>
            <a:endParaRPr kumimoji="1" lang="ja-JP" altLang="en-US" dirty="0"/>
          </a:p>
        </p:txBody>
      </p:sp>
      <p:sp>
        <p:nvSpPr>
          <p:cNvPr id="4" name="スライド番号プレースホルダー 3"/>
          <p:cNvSpPr>
            <a:spLocks noGrp="1"/>
          </p:cNvSpPr>
          <p:nvPr>
            <p:ph type="sldNum" sz="quarter" idx="5"/>
          </p:nvPr>
        </p:nvSpPr>
        <p:spPr/>
        <p:txBody>
          <a:bodyPr/>
          <a:lstStyle/>
          <a:p>
            <a:fld id="{31D4D5FA-77D7-4212-8BEB-FEFE8A06524F}" type="slidenum">
              <a:rPr kumimoji="1" lang="ja-JP" altLang="en-US" smtClean="0"/>
              <a:t>8</a:t>
            </a:fld>
            <a:endParaRPr kumimoji="1" lang="ja-JP" altLang="en-US"/>
          </a:p>
        </p:txBody>
      </p:sp>
    </p:spTree>
    <p:extLst>
      <p:ext uri="{BB962C8B-B14F-4D97-AF65-F5344CB8AC3E}">
        <p14:creationId xmlns:p14="http://schemas.microsoft.com/office/powerpoint/2010/main" val="385347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Cheng HY</a:t>
            </a:r>
            <a:r>
              <a:rPr lang="ja-JP" altLang="ja-JP"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Epidemic Intelligence Center, Taiwan Centers for Disease Control, Taipei, Taiwan.</a:t>
            </a:r>
            <a:r>
              <a:rPr lang="ja-JP" altLang="ja-JP"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et al. Contact Tracing Assessment of COVID-19 Transmission Dynamics in Taiwan and Risk at Different Exposure Periods Before and After Symptom Onset [published online ahead of print, 2020 May 1]. </a:t>
            </a:r>
            <a:r>
              <a:rPr lang="en-US" altLang="ja-JP" i="1" kern="100" dirty="0">
                <a:solidFill>
                  <a:srgbClr val="212121"/>
                </a:solidFill>
                <a:latin typeface="&amp;quot"/>
                <a:ea typeface="游明朝" panose="02020400000000000000" pitchFamily="18" charset="-128"/>
                <a:cs typeface="Times New Roman" panose="02020603050405020304" pitchFamily="18" charset="0"/>
              </a:rPr>
              <a:t>JAMA Intern Med</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2020;10.1001/jamainternmed.2020.2020. doi:10.1001/jamainternmed.2020.2020</a:t>
            </a:r>
          </a:p>
          <a:p>
            <a:endParaRPr kumimoji="1" lang="ja-JP" altLang="en-US" dirty="0"/>
          </a:p>
        </p:txBody>
      </p:sp>
      <p:sp>
        <p:nvSpPr>
          <p:cNvPr id="4" name="スライド番号プレースホルダー 3"/>
          <p:cNvSpPr>
            <a:spLocks noGrp="1"/>
          </p:cNvSpPr>
          <p:nvPr>
            <p:ph type="sldNum" sz="quarter" idx="5"/>
          </p:nvPr>
        </p:nvSpPr>
        <p:spPr/>
        <p:txBody>
          <a:bodyPr/>
          <a:lstStyle/>
          <a:p>
            <a:fld id="{052BA87C-4B0C-4026-A934-B8254BB47E49}" type="slidenum">
              <a:rPr kumimoji="1" lang="ja-JP" altLang="en-US" smtClean="0"/>
              <a:t>9</a:t>
            </a:fld>
            <a:endParaRPr kumimoji="1" lang="ja-JP" altLang="en-US"/>
          </a:p>
        </p:txBody>
      </p:sp>
    </p:spTree>
    <p:extLst>
      <p:ext uri="{BB962C8B-B14F-4D97-AF65-F5344CB8AC3E}">
        <p14:creationId xmlns:p14="http://schemas.microsoft.com/office/powerpoint/2010/main" val="4103939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He X</a:t>
            </a:r>
            <a:r>
              <a:rPr lang="ja-JP" altLang="ja-JP"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Guangzhou Eighth People's Hospital, Guangzhou Medical University, Guangzhou, China.</a:t>
            </a:r>
            <a:r>
              <a:rPr lang="ja-JP" altLang="ja-JP"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Lau EHY, Wu P, et al. Temporal dynamics in viral shedding and transmissibility of COVID-19 [published online ahead of print, 2020 Apr 15]. </a:t>
            </a:r>
            <a:r>
              <a:rPr lang="en-US" altLang="ja-JP" i="1" kern="100" dirty="0">
                <a:solidFill>
                  <a:srgbClr val="212121"/>
                </a:solidFill>
                <a:latin typeface="&amp;quot"/>
                <a:ea typeface="游明朝" panose="02020400000000000000" pitchFamily="18" charset="-128"/>
                <a:cs typeface="Times New Roman" panose="02020603050405020304" pitchFamily="18" charset="0"/>
              </a:rPr>
              <a:t>Nat Med</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2020;10.1038/s41591-020-0869-5. doi:10.1038/s41591-020-0869-5</a:t>
            </a:r>
          </a:p>
          <a:p>
            <a:endParaRPr kumimoji="1" lang="ja-JP" altLang="en-US" dirty="0"/>
          </a:p>
        </p:txBody>
      </p:sp>
      <p:sp>
        <p:nvSpPr>
          <p:cNvPr id="4" name="スライド番号プレースホルダー 3"/>
          <p:cNvSpPr>
            <a:spLocks noGrp="1"/>
          </p:cNvSpPr>
          <p:nvPr>
            <p:ph type="sldNum" sz="quarter" idx="5"/>
          </p:nvPr>
        </p:nvSpPr>
        <p:spPr/>
        <p:txBody>
          <a:bodyPr/>
          <a:lstStyle/>
          <a:p>
            <a:fld id="{31D4D5FA-77D7-4212-8BEB-FEFE8A06524F}" type="slidenum">
              <a:rPr kumimoji="1" lang="ja-JP" altLang="en-US" smtClean="0"/>
              <a:t>10</a:t>
            </a:fld>
            <a:endParaRPr kumimoji="1" lang="ja-JP" altLang="en-US"/>
          </a:p>
        </p:txBody>
      </p:sp>
    </p:spTree>
    <p:extLst>
      <p:ext uri="{BB962C8B-B14F-4D97-AF65-F5344CB8AC3E}">
        <p14:creationId xmlns:p14="http://schemas.microsoft.com/office/powerpoint/2010/main" val="1174687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56BE246-4B6D-4CD3-AB82-7067A22998C9}" type="datetimeFigureOut">
              <a:rPr kumimoji="1" lang="ja-JP" altLang="en-US" smtClean="0"/>
              <a:t>2020/11/20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1FE88F-0E59-496C-9D5D-414F26A44C5C}" type="slidenum">
              <a:rPr kumimoji="1" lang="ja-JP" altLang="en-US" smtClean="0"/>
              <a:t>‹#›</a:t>
            </a:fld>
            <a:endParaRPr kumimoji="1" lang="ja-JP" altLang="en-US"/>
          </a:p>
        </p:txBody>
      </p:sp>
    </p:spTree>
    <p:extLst>
      <p:ext uri="{BB962C8B-B14F-4D97-AF65-F5344CB8AC3E}">
        <p14:creationId xmlns:p14="http://schemas.microsoft.com/office/powerpoint/2010/main" val="1824284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6BE246-4B6D-4CD3-AB82-7067A22998C9}" type="datetimeFigureOut">
              <a:rPr kumimoji="1" lang="ja-JP" altLang="en-US" smtClean="0"/>
              <a:t>2020/11/20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1FE88F-0E59-496C-9D5D-414F26A44C5C}" type="slidenum">
              <a:rPr kumimoji="1" lang="ja-JP" altLang="en-US" smtClean="0"/>
              <a:t>‹#›</a:t>
            </a:fld>
            <a:endParaRPr kumimoji="1" lang="ja-JP" altLang="en-US"/>
          </a:p>
        </p:txBody>
      </p:sp>
    </p:spTree>
    <p:extLst>
      <p:ext uri="{BB962C8B-B14F-4D97-AF65-F5344CB8AC3E}">
        <p14:creationId xmlns:p14="http://schemas.microsoft.com/office/powerpoint/2010/main" val="2579153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6BE246-4B6D-4CD3-AB82-7067A22998C9}" type="datetimeFigureOut">
              <a:rPr kumimoji="1" lang="ja-JP" altLang="en-US" smtClean="0"/>
              <a:t>2020/11/20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1FE88F-0E59-496C-9D5D-414F26A44C5C}" type="slidenum">
              <a:rPr kumimoji="1" lang="ja-JP" altLang="en-US" smtClean="0"/>
              <a:t>‹#›</a:t>
            </a:fld>
            <a:endParaRPr kumimoji="1" lang="ja-JP" altLang="en-US"/>
          </a:p>
        </p:txBody>
      </p:sp>
    </p:spTree>
    <p:extLst>
      <p:ext uri="{BB962C8B-B14F-4D97-AF65-F5344CB8AC3E}">
        <p14:creationId xmlns:p14="http://schemas.microsoft.com/office/powerpoint/2010/main" val="159729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6BE246-4B6D-4CD3-AB82-7067A22998C9}" type="datetimeFigureOut">
              <a:rPr kumimoji="1" lang="ja-JP" altLang="en-US" smtClean="0"/>
              <a:t>2020/11/20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1FE88F-0E59-496C-9D5D-414F26A44C5C}" type="slidenum">
              <a:rPr kumimoji="1" lang="ja-JP" altLang="en-US" smtClean="0"/>
              <a:t>‹#›</a:t>
            </a:fld>
            <a:endParaRPr kumimoji="1" lang="ja-JP" altLang="en-US"/>
          </a:p>
        </p:txBody>
      </p:sp>
    </p:spTree>
    <p:extLst>
      <p:ext uri="{BB962C8B-B14F-4D97-AF65-F5344CB8AC3E}">
        <p14:creationId xmlns:p14="http://schemas.microsoft.com/office/powerpoint/2010/main" val="90588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56BE246-4B6D-4CD3-AB82-7067A22998C9}" type="datetimeFigureOut">
              <a:rPr kumimoji="1" lang="ja-JP" altLang="en-US" smtClean="0"/>
              <a:t>2020/11/20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A1FE88F-0E59-496C-9D5D-414F26A44C5C}" type="slidenum">
              <a:rPr kumimoji="1" lang="ja-JP" altLang="en-US" smtClean="0"/>
              <a:t>‹#›</a:t>
            </a:fld>
            <a:endParaRPr kumimoji="1" lang="ja-JP" altLang="en-US"/>
          </a:p>
        </p:txBody>
      </p:sp>
    </p:spTree>
    <p:extLst>
      <p:ext uri="{BB962C8B-B14F-4D97-AF65-F5344CB8AC3E}">
        <p14:creationId xmlns:p14="http://schemas.microsoft.com/office/powerpoint/2010/main" val="1376057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56BE246-4B6D-4CD3-AB82-7067A22998C9}" type="datetimeFigureOut">
              <a:rPr kumimoji="1" lang="ja-JP" altLang="en-US" smtClean="0"/>
              <a:t>2020/11/20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1FE88F-0E59-496C-9D5D-414F26A44C5C}" type="slidenum">
              <a:rPr kumimoji="1" lang="ja-JP" altLang="en-US" smtClean="0"/>
              <a:t>‹#›</a:t>
            </a:fld>
            <a:endParaRPr kumimoji="1" lang="ja-JP" altLang="en-US"/>
          </a:p>
        </p:txBody>
      </p:sp>
    </p:spTree>
    <p:extLst>
      <p:ext uri="{BB962C8B-B14F-4D97-AF65-F5344CB8AC3E}">
        <p14:creationId xmlns:p14="http://schemas.microsoft.com/office/powerpoint/2010/main" val="344616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56BE246-4B6D-4CD3-AB82-7067A22998C9}" type="datetimeFigureOut">
              <a:rPr kumimoji="1" lang="ja-JP" altLang="en-US" smtClean="0"/>
              <a:t>2020/11/20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A1FE88F-0E59-496C-9D5D-414F26A44C5C}" type="slidenum">
              <a:rPr kumimoji="1" lang="ja-JP" altLang="en-US" smtClean="0"/>
              <a:t>‹#›</a:t>
            </a:fld>
            <a:endParaRPr kumimoji="1" lang="ja-JP" altLang="en-US"/>
          </a:p>
        </p:txBody>
      </p:sp>
    </p:spTree>
    <p:extLst>
      <p:ext uri="{BB962C8B-B14F-4D97-AF65-F5344CB8AC3E}">
        <p14:creationId xmlns:p14="http://schemas.microsoft.com/office/powerpoint/2010/main" val="1988189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56BE246-4B6D-4CD3-AB82-7067A22998C9}" type="datetimeFigureOut">
              <a:rPr kumimoji="1" lang="ja-JP" altLang="en-US" smtClean="0"/>
              <a:t>2020/11/20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A1FE88F-0E59-496C-9D5D-414F26A44C5C}" type="slidenum">
              <a:rPr kumimoji="1" lang="ja-JP" altLang="en-US" smtClean="0"/>
              <a:t>‹#›</a:t>
            </a:fld>
            <a:endParaRPr kumimoji="1" lang="ja-JP" altLang="en-US"/>
          </a:p>
        </p:txBody>
      </p:sp>
    </p:spTree>
    <p:extLst>
      <p:ext uri="{BB962C8B-B14F-4D97-AF65-F5344CB8AC3E}">
        <p14:creationId xmlns:p14="http://schemas.microsoft.com/office/powerpoint/2010/main" val="1581033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BE246-4B6D-4CD3-AB82-7067A22998C9}" type="datetimeFigureOut">
              <a:rPr kumimoji="1" lang="ja-JP" altLang="en-US" smtClean="0"/>
              <a:t>2020/11/20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A1FE88F-0E59-496C-9D5D-414F26A44C5C}" type="slidenum">
              <a:rPr kumimoji="1" lang="ja-JP" altLang="en-US" smtClean="0"/>
              <a:t>‹#›</a:t>
            </a:fld>
            <a:endParaRPr kumimoji="1" lang="ja-JP" altLang="en-US"/>
          </a:p>
        </p:txBody>
      </p:sp>
    </p:spTree>
    <p:extLst>
      <p:ext uri="{BB962C8B-B14F-4D97-AF65-F5344CB8AC3E}">
        <p14:creationId xmlns:p14="http://schemas.microsoft.com/office/powerpoint/2010/main" val="39805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6BE246-4B6D-4CD3-AB82-7067A22998C9}" type="datetimeFigureOut">
              <a:rPr kumimoji="1" lang="ja-JP" altLang="en-US" smtClean="0"/>
              <a:t>2020/11/20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1FE88F-0E59-496C-9D5D-414F26A44C5C}" type="slidenum">
              <a:rPr kumimoji="1" lang="ja-JP" altLang="en-US" smtClean="0"/>
              <a:t>‹#›</a:t>
            </a:fld>
            <a:endParaRPr kumimoji="1" lang="ja-JP" altLang="en-US"/>
          </a:p>
        </p:txBody>
      </p:sp>
    </p:spTree>
    <p:extLst>
      <p:ext uri="{BB962C8B-B14F-4D97-AF65-F5344CB8AC3E}">
        <p14:creationId xmlns:p14="http://schemas.microsoft.com/office/powerpoint/2010/main" val="212454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6BE246-4B6D-4CD3-AB82-7067A22998C9}" type="datetimeFigureOut">
              <a:rPr kumimoji="1" lang="ja-JP" altLang="en-US" smtClean="0"/>
              <a:t>2020/11/20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A1FE88F-0E59-496C-9D5D-414F26A44C5C}" type="slidenum">
              <a:rPr kumimoji="1" lang="ja-JP" altLang="en-US" smtClean="0"/>
              <a:t>‹#›</a:t>
            </a:fld>
            <a:endParaRPr kumimoji="1" lang="ja-JP" altLang="en-US"/>
          </a:p>
        </p:txBody>
      </p:sp>
    </p:spTree>
    <p:extLst>
      <p:ext uri="{BB962C8B-B14F-4D97-AF65-F5344CB8AC3E}">
        <p14:creationId xmlns:p14="http://schemas.microsoft.com/office/powerpoint/2010/main" val="914920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BE246-4B6D-4CD3-AB82-7067A22998C9}" type="datetimeFigureOut">
              <a:rPr kumimoji="1" lang="ja-JP" altLang="en-US" smtClean="0"/>
              <a:t>2020/11/20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FE88F-0E59-496C-9D5D-414F26A44C5C}" type="slidenum">
              <a:rPr kumimoji="1" lang="ja-JP" altLang="en-US" smtClean="0"/>
              <a:t>‹#›</a:t>
            </a:fld>
            <a:endParaRPr kumimoji="1" lang="ja-JP" altLang="en-US"/>
          </a:p>
        </p:txBody>
      </p:sp>
    </p:spTree>
    <p:extLst>
      <p:ext uri="{BB962C8B-B14F-4D97-AF65-F5344CB8AC3E}">
        <p14:creationId xmlns:p14="http://schemas.microsoft.com/office/powerpoint/2010/main" val="1918769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ncbi.nlm.nih.gov/pmc/articles/PMC7323549/pdf/20-1595.pdf"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A3FA6AF-835B-49F7-9E90-5FB7C79B3EC6}"/>
              </a:ext>
            </a:extLst>
          </p:cNvPr>
          <p:cNvSpPr txBox="1"/>
          <p:nvPr/>
        </p:nvSpPr>
        <p:spPr>
          <a:xfrm>
            <a:off x="1191798" y="414393"/>
            <a:ext cx="6986427" cy="646331"/>
          </a:xfrm>
          <a:prstGeom prst="rect">
            <a:avLst/>
          </a:prstGeom>
          <a:noFill/>
        </p:spPr>
        <p:txBody>
          <a:bodyPr wrap="square" rtlCol="0">
            <a:spAutoFit/>
          </a:bodyPr>
          <a:lstStyle/>
          <a:p>
            <a:pPr algn="ctr"/>
            <a:r>
              <a:rPr kumimoji="1" lang="ja-JP" altLang="en-US" sz="3600" b="1" dirty="0"/>
              <a:t>感染者の約４割は無症状</a:t>
            </a:r>
            <a:endParaRPr kumimoji="1" lang="en-US" altLang="ja-JP" sz="3600" b="1" dirty="0"/>
          </a:p>
        </p:txBody>
      </p:sp>
      <p:sp>
        <p:nvSpPr>
          <p:cNvPr id="3" name="部分円 2">
            <a:extLst>
              <a:ext uri="{FF2B5EF4-FFF2-40B4-BE49-F238E27FC236}">
                <a16:creationId xmlns:a16="http://schemas.microsoft.com/office/drawing/2014/main" id="{D5DF3673-F155-4339-8718-7BC9A29AA256}"/>
              </a:ext>
            </a:extLst>
          </p:cNvPr>
          <p:cNvSpPr/>
          <p:nvPr/>
        </p:nvSpPr>
        <p:spPr>
          <a:xfrm>
            <a:off x="2578818" y="2309983"/>
            <a:ext cx="3431565" cy="3431565"/>
          </a:xfrm>
          <a:prstGeom prst="pie">
            <a:avLst>
              <a:gd name="adj1" fmla="val 7536655"/>
              <a:gd name="adj2" fmla="val 1620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部分円 3">
            <a:extLst>
              <a:ext uri="{FF2B5EF4-FFF2-40B4-BE49-F238E27FC236}">
                <a16:creationId xmlns:a16="http://schemas.microsoft.com/office/drawing/2014/main" id="{C75307BD-E9F9-4563-ABC2-DC45016F5CD0}"/>
              </a:ext>
            </a:extLst>
          </p:cNvPr>
          <p:cNvSpPr/>
          <p:nvPr/>
        </p:nvSpPr>
        <p:spPr>
          <a:xfrm>
            <a:off x="2691830" y="2357925"/>
            <a:ext cx="3431566" cy="3431566"/>
          </a:xfrm>
          <a:prstGeom prst="pie">
            <a:avLst>
              <a:gd name="adj1" fmla="val 16200002"/>
              <a:gd name="adj2" fmla="val 747339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テキスト ボックス 4">
            <a:extLst>
              <a:ext uri="{FF2B5EF4-FFF2-40B4-BE49-F238E27FC236}">
                <a16:creationId xmlns:a16="http://schemas.microsoft.com/office/drawing/2014/main" id="{5ED7D243-88BF-47E3-83F7-3F2076CDDAF1}"/>
              </a:ext>
            </a:extLst>
          </p:cNvPr>
          <p:cNvSpPr txBox="1"/>
          <p:nvPr/>
        </p:nvSpPr>
        <p:spPr>
          <a:xfrm>
            <a:off x="6308332" y="3535099"/>
            <a:ext cx="2506895" cy="1077218"/>
          </a:xfrm>
          <a:prstGeom prst="rect">
            <a:avLst/>
          </a:prstGeom>
          <a:solidFill>
            <a:schemeClr val="bg1"/>
          </a:solidFill>
        </p:spPr>
        <p:txBody>
          <a:bodyPr wrap="square" rtlCol="0">
            <a:spAutoFit/>
          </a:bodyPr>
          <a:lstStyle/>
          <a:p>
            <a:r>
              <a:rPr kumimoji="1" lang="ja-JP" altLang="en-US" sz="3200"/>
              <a:t>感染後症状が出る</a:t>
            </a:r>
          </a:p>
        </p:txBody>
      </p:sp>
      <p:sp>
        <p:nvSpPr>
          <p:cNvPr id="6" name="テキスト ボックス 5">
            <a:extLst>
              <a:ext uri="{FF2B5EF4-FFF2-40B4-BE49-F238E27FC236}">
                <a16:creationId xmlns:a16="http://schemas.microsoft.com/office/drawing/2014/main" id="{0ED319DA-A38E-42F3-A2D9-B3B34606C9E4}"/>
              </a:ext>
            </a:extLst>
          </p:cNvPr>
          <p:cNvSpPr txBox="1"/>
          <p:nvPr/>
        </p:nvSpPr>
        <p:spPr>
          <a:xfrm>
            <a:off x="431518" y="1486336"/>
            <a:ext cx="2630181" cy="1200329"/>
          </a:xfrm>
          <a:prstGeom prst="rect">
            <a:avLst/>
          </a:prstGeom>
          <a:solidFill>
            <a:schemeClr val="bg1"/>
          </a:solidFill>
        </p:spPr>
        <p:txBody>
          <a:bodyPr wrap="square" rtlCol="0">
            <a:spAutoFit/>
          </a:bodyPr>
          <a:lstStyle/>
          <a:p>
            <a:pPr algn="ctr"/>
            <a:r>
              <a:rPr kumimoji="1" lang="ja-JP" altLang="en-US" sz="3600" dirty="0"/>
              <a:t>感染後最後まで無症状</a:t>
            </a:r>
          </a:p>
        </p:txBody>
      </p:sp>
      <p:sp>
        <p:nvSpPr>
          <p:cNvPr id="8" name="テキスト ボックス 7">
            <a:extLst>
              <a:ext uri="{FF2B5EF4-FFF2-40B4-BE49-F238E27FC236}">
                <a16:creationId xmlns:a16="http://schemas.microsoft.com/office/drawing/2014/main" id="{60E2413C-0E54-4E5F-95EF-224C27F2DE09}"/>
              </a:ext>
            </a:extLst>
          </p:cNvPr>
          <p:cNvSpPr txBox="1"/>
          <p:nvPr/>
        </p:nvSpPr>
        <p:spPr>
          <a:xfrm>
            <a:off x="4448710" y="6359645"/>
            <a:ext cx="4507155" cy="369332"/>
          </a:xfrm>
          <a:prstGeom prst="rect">
            <a:avLst/>
          </a:prstGeom>
          <a:solidFill>
            <a:schemeClr val="bg1"/>
          </a:solidFill>
        </p:spPr>
        <p:txBody>
          <a:bodyPr wrap="square">
            <a:spAutoFit/>
          </a:bodyPr>
          <a:lstStyle/>
          <a:p>
            <a:pPr algn="ctr"/>
            <a:r>
              <a:rPr lang="en-US" altLang="ja-JP" dirty="0"/>
              <a:t>Oran DP</a:t>
            </a:r>
            <a:r>
              <a:rPr lang="ja-JP" altLang="en-US" dirty="0"/>
              <a:t>他</a:t>
            </a:r>
            <a:r>
              <a:rPr lang="en-US" altLang="ja-JP" dirty="0"/>
              <a:t>. Ann Intern Med. 2020;M20-3012. </a:t>
            </a:r>
            <a:endParaRPr lang="ja-JP" altLang="en-US" dirty="0"/>
          </a:p>
        </p:txBody>
      </p:sp>
    </p:spTree>
    <p:extLst>
      <p:ext uri="{BB962C8B-B14F-4D97-AF65-F5344CB8AC3E}">
        <p14:creationId xmlns:p14="http://schemas.microsoft.com/office/powerpoint/2010/main" val="2094338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711E8A1-63B5-409F-AE60-00A4BE3DB764}"/>
              </a:ext>
            </a:extLst>
          </p:cNvPr>
          <p:cNvSpPr/>
          <p:nvPr/>
        </p:nvSpPr>
        <p:spPr>
          <a:xfrm>
            <a:off x="333375" y="394226"/>
            <a:ext cx="8477250" cy="6485045"/>
          </a:xfrm>
          <a:prstGeom prst="rect">
            <a:avLst/>
          </a:prstGeom>
        </p:spPr>
        <p:txBody>
          <a:bodyPr wrap="square">
            <a:spAutoFit/>
          </a:bodyPr>
          <a:lstStyle/>
          <a:p>
            <a:pPr algn="ctr">
              <a:spcAft>
                <a:spcPts val="0"/>
              </a:spcAft>
            </a:pPr>
            <a:r>
              <a:rPr lang="ja-JP" altLang="ja-JP" sz="20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感染者の</a:t>
            </a:r>
            <a:r>
              <a:rPr lang="ja-JP" altLang="en-US" sz="20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発病</a:t>
            </a:r>
            <a:r>
              <a:rPr lang="ja-JP" altLang="ja-JP" sz="20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の</a:t>
            </a:r>
            <a:r>
              <a:rPr lang="en-US" altLang="ja-JP" sz="2000" b="1"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2</a:t>
            </a:r>
            <a:r>
              <a:rPr lang="ja-JP" altLang="ja-JP" sz="20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a:t>
            </a:r>
            <a:r>
              <a:rPr lang="en-US" altLang="ja-JP" sz="2000" b="1"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3</a:t>
            </a:r>
            <a:r>
              <a:rPr lang="ja-JP" altLang="ja-JP" sz="20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日前から</a:t>
            </a:r>
            <a:r>
              <a:rPr lang="en-US" altLang="ja-JP" sz="2000" b="1"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COVID-19</a:t>
            </a:r>
            <a:r>
              <a:rPr lang="ja-JP" altLang="ja-JP" sz="20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の二次感染が始まっている：</a:t>
            </a:r>
            <a:endParaRPr lang="en-US" altLang="ja-JP" sz="20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endParaRPr>
          </a:p>
          <a:p>
            <a:pPr algn="ctr">
              <a:spcAft>
                <a:spcPts val="0"/>
              </a:spcAft>
            </a:pPr>
            <a:r>
              <a:rPr lang="ja-JP" altLang="ja-JP" sz="20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ウイルス量と</a:t>
            </a:r>
            <a:r>
              <a:rPr lang="en-US" altLang="ja-JP" sz="2000" b="1"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COVID-19</a:t>
            </a:r>
            <a:r>
              <a:rPr lang="ja-JP" altLang="ja-JP" sz="2000" b="1"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感染力の時間的検討</a:t>
            </a:r>
            <a:endParaRPr lang="ja-JP" altLang="ja-JP" sz="2000" b="1" kern="100" dirty="0">
              <a:latin typeface="游明朝" panose="02020400000000000000" pitchFamily="18" charset="-128"/>
              <a:ea typeface="游明朝" panose="02020400000000000000" pitchFamily="18" charset="-128"/>
              <a:cs typeface="Times New Roman" panose="02020603050405020304" pitchFamily="18" charset="0"/>
            </a:endParaRPr>
          </a:p>
          <a:p>
            <a:pPr algn="just">
              <a:spcAft>
                <a:spcPts val="0"/>
              </a:spcAft>
            </a:pP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He X</a:t>
            </a:r>
            <a:r>
              <a:rPr lang="ja-JP" altLang="ja-JP"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Guangzhou Eighth People's Hospital, Guangzhou Medical University, Guangzhou, China.</a:t>
            </a:r>
            <a:r>
              <a:rPr lang="ja-JP" altLang="ja-JP"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Lau EHY, Wu P, et al. Temporal dynamics in viral shedding and transmissibility of COVID-19 [published online ahead of print, 2020 Apr 15]. </a:t>
            </a:r>
            <a:r>
              <a:rPr lang="en-US" altLang="ja-JP" i="1" kern="100" dirty="0">
                <a:solidFill>
                  <a:srgbClr val="212121"/>
                </a:solidFill>
                <a:latin typeface="&amp;quot"/>
                <a:ea typeface="游明朝" panose="02020400000000000000" pitchFamily="18" charset="-128"/>
                <a:cs typeface="Times New Roman" panose="02020603050405020304" pitchFamily="18" charset="0"/>
              </a:rPr>
              <a:t>Nat Med</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2020;10.1038/s41591-020-0869-5. doi:10.1038/s41591-020-0869-5</a:t>
            </a:r>
          </a:p>
          <a:p>
            <a:pPr algn="just">
              <a:spcAft>
                <a:spcPts val="0"/>
              </a:spcAft>
            </a:pPr>
            <a:endPar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endParaRPr>
          </a:p>
          <a:p>
            <a:pPr algn="just">
              <a:spcAft>
                <a:spcPts val="0"/>
              </a:spcAft>
            </a:pP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a:t>
            </a:r>
            <a:r>
              <a:rPr lang="ja-JP" altLang="en-US"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要旨</a:t>
            </a:r>
            <a:r>
              <a:rPr lang="en-US" altLang="ja-JP"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a:t>
            </a:r>
          </a:p>
          <a:p>
            <a:pPr>
              <a:lnSpc>
                <a:spcPct val="150000"/>
              </a:lnSpc>
            </a:pPr>
            <a:r>
              <a:rPr lang="ja-JP" altLang="en-US" dirty="0"/>
              <a:t>　</a:t>
            </a:r>
            <a:r>
              <a:rPr lang="en-US" altLang="ja-JP" dirty="0"/>
              <a:t>COVID-19</a:t>
            </a:r>
            <a:r>
              <a:rPr lang="ja-JP" altLang="ja-JP" dirty="0"/>
              <a:t>確定例</a:t>
            </a:r>
            <a:r>
              <a:rPr lang="en-US" altLang="ja-JP" dirty="0"/>
              <a:t>94</a:t>
            </a:r>
            <a:r>
              <a:rPr lang="ja-JP" altLang="ja-JP" dirty="0"/>
              <a:t>名のウイルス排出状態と二次感染者の発病との時間的関係を検討した。</a:t>
            </a:r>
            <a:r>
              <a:rPr lang="en-US" altLang="ja-JP" dirty="0"/>
              <a:t>77</a:t>
            </a:r>
            <a:r>
              <a:rPr lang="ja-JP" altLang="en-US" dirty="0"/>
              <a:t>名の</a:t>
            </a:r>
            <a:r>
              <a:rPr lang="ja-JP" altLang="ja-JP" dirty="0"/>
              <a:t>二次感染者（</a:t>
            </a:r>
            <a:r>
              <a:rPr lang="ja-JP" altLang="en-US" dirty="0"/>
              <a:t>対象は</a:t>
            </a:r>
            <a:r>
              <a:rPr lang="ja-JP" altLang="ja-JP" dirty="0"/>
              <a:t>家族内感染あるいは、家庭外の積極的検疫で発見された者）の</a:t>
            </a:r>
            <a:r>
              <a:rPr lang="en-US" altLang="ja-JP" dirty="0"/>
              <a:t>44%</a:t>
            </a:r>
            <a:r>
              <a:rPr lang="ja-JP" altLang="ja-JP" dirty="0"/>
              <a:t>は一次感染者の症状の出る前に感染を受けていたと推定された</a:t>
            </a:r>
            <a:r>
              <a:rPr lang="ja-JP" altLang="en-US" dirty="0"/>
              <a:t>。広州第</a:t>
            </a:r>
            <a:r>
              <a:rPr lang="en-US" altLang="ja-JP" dirty="0"/>
              <a:t>8</a:t>
            </a:r>
            <a:r>
              <a:rPr lang="ja-JP" altLang="en-US" dirty="0"/>
              <a:t>人民病院症例</a:t>
            </a:r>
            <a:endParaRPr lang="en-US" altLang="ja-JP" dirty="0"/>
          </a:p>
          <a:p>
            <a:pPr>
              <a:lnSpc>
                <a:spcPct val="150000"/>
              </a:lnSpc>
            </a:pPr>
            <a:r>
              <a:rPr lang="ja-JP" altLang="en-US" dirty="0"/>
              <a:t>　</a:t>
            </a:r>
            <a:r>
              <a:rPr lang="en-US" altLang="ja-JP" dirty="0"/>
              <a:t>COVID-19</a:t>
            </a:r>
            <a:r>
              <a:rPr lang="ja-JP" altLang="en-US" dirty="0"/>
              <a:t>の</a:t>
            </a:r>
            <a:r>
              <a:rPr lang="ja-JP" altLang="ja-JP" dirty="0"/>
              <a:t>平均潜伏期間</a:t>
            </a:r>
            <a:r>
              <a:rPr lang="ja-JP" altLang="en-US" dirty="0"/>
              <a:t>は</a:t>
            </a:r>
            <a:r>
              <a:rPr lang="en-US" altLang="ja-JP" dirty="0"/>
              <a:t>5.2</a:t>
            </a:r>
            <a:r>
              <a:rPr lang="ja-JP" altLang="ja-JP" dirty="0"/>
              <a:t>日と報告されているので、症状の出る</a:t>
            </a:r>
            <a:r>
              <a:rPr lang="en-US" altLang="ja-JP" dirty="0"/>
              <a:t>2.3</a:t>
            </a:r>
            <a:r>
              <a:rPr lang="ja-JP" altLang="ja-JP" dirty="0"/>
              <a:t>日前から他人に感染しやすくなり、最大感染力は、症状の出る</a:t>
            </a:r>
            <a:r>
              <a:rPr lang="en-US" altLang="ja-JP" dirty="0"/>
              <a:t>0.7</a:t>
            </a:r>
            <a:r>
              <a:rPr lang="ja-JP" altLang="ja-JP" dirty="0"/>
              <a:t>日前であろうと推測される。 </a:t>
            </a:r>
            <a:r>
              <a:rPr lang="ja-JP" altLang="en-US" dirty="0"/>
              <a:t>事実、一次感染者のウイルス量は発病時が最大である。</a:t>
            </a:r>
            <a:endParaRPr lang="en-US" altLang="ja-JP" dirty="0"/>
          </a:p>
          <a:p>
            <a:pPr>
              <a:lnSpc>
                <a:spcPct val="150000"/>
              </a:lnSpc>
            </a:pPr>
            <a:r>
              <a:rPr lang="ja-JP" altLang="en-US" dirty="0"/>
              <a:t>　</a:t>
            </a:r>
            <a:r>
              <a:rPr lang="ja-JP" altLang="ja-JP" dirty="0"/>
              <a:t>したがって、症状の出る前にすでに感染が成立している可能性があるという事実をふまえた予防対策の見直しが必要である。</a:t>
            </a:r>
            <a:r>
              <a:rPr lang="ja-JP" altLang="en-US" dirty="0">
                <a:solidFill>
                  <a:srgbClr val="FF0000"/>
                </a:solidFill>
              </a:rPr>
              <a:t>（感染者が発見されたなら、発病の</a:t>
            </a:r>
            <a:r>
              <a:rPr lang="en-US" altLang="ja-JP" dirty="0">
                <a:solidFill>
                  <a:srgbClr val="FF0000"/>
                </a:solidFill>
              </a:rPr>
              <a:t>3</a:t>
            </a:r>
            <a:r>
              <a:rPr lang="ja-JP" altLang="en-US" dirty="0">
                <a:solidFill>
                  <a:srgbClr val="FF0000"/>
                </a:solidFill>
              </a:rPr>
              <a:t>日前からの濃厚接触者の洗い出しを行う必要があるだろうということ）</a:t>
            </a:r>
            <a:endParaRPr lang="ja-JP" altLang="ja-JP" dirty="0">
              <a:solidFill>
                <a:srgbClr val="FF0000"/>
              </a:solidFill>
            </a:endParaRPr>
          </a:p>
        </p:txBody>
      </p:sp>
      <p:sp>
        <p:nvSpPr>
          <p:cNvPr id="4" name="テキスト ボックス 3">
            <a:extLst>
              <a:ext uri="{FF2B5EF4-FFF2-40B4-BE49-F238E27FC236}">
                <a16:creationId xmlns:a16="http://schemas.microsoft.com/office/drawing/2014/main" id="{4B89E436-5863-4A83-A58E-77F05C907D21}"/>
              </a:ext>
            </a:extLst>
          </p:cNvPr>
          <p:cNvSpPr txBox="1"/>
          <p:nvPr/>
        </p:nvSpPr>
        <p:spPr>
          <a:xfrm>
            <a:off x="28575" y="11073"/>
            <a:ext cx="1114425" cy="369332"/>
          </a:xfrm>
          <a:prstGeom prst="rect">
            <a:avLst/>
          </a:prstGeom>
          <a:solidFill>
            <a:srgbClr val="FFFF00"/>
          </a:solidFill>
        </p:spPr>
        <p:txBody>
          <a:bodyPr wrap="square" rtlCol="0">
            <a:spAutoFit/>
          </a:bodyPr>
          <a:lstStyle/>
          <a:p>
            <a:r>
              <a:rPr kumimoji="1" lang="en-US" altLang="ja-JP" dirty="0"/>
              <a:t>3  417</a:t>
            </a:r>
            <a:endParaRPr kumimoji="1" lang="ja-JP" altLang="en-US" dirty="0"/>
          </a:p>
        </p:txBody>
      </p:sp>
    </p:spTree>
    <p:extLst>
      <p:ext uri="{BB962C8B-B14F-4D97-AF65-F5344CB8AC3E}">
        <p14:creationId xmlns:p14="http://schemas.microsoft.com/office/powerpoint/2010/main" val="2461817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ECB66B3-FBA9-422B-AAE6-BFA1BC29432B}"/>
              </a:ext>
            </a:extLst>
          </p:cNvPr>
          <p:cNvPicPr/>
          <p:nvPr/>
        </p:nvPicPr>
        <p:blipFill rotWithShape="1">
          <a:blip r:embed="rId3"/>
          <a:srcRect l="17291" t="20537" r="36209" b="42147"/>
          <a:stretch/>
        </p:blipFill>
        <p:spPr bwMode="auto">
          <a:xfrm>
            <a:off x="0" y="0"/>
            <a:ext cx="9144000" cy="6438900"/>
          </a:xfrm>
          <a:prstGeom prst="rect">
            <a:avLst/>
          </a:prstGeom>
          <a:ln>
            <a:noFill/>
          </a:ln>
          <a:extLst>
            <a:ext uri="{53640926-AAD7-44D8-BBD7-CCE9431645EC}">
              <a14:shadowObscured xmlns:a14="http://schemas.microsoft.com/office/drawing/2010/main"/>
            </a:ext>
          </a:extLst>
        </p:spPr>
      </p:pic>
      <p:pic>
        <p:nvPicPr>
          <p:cNvPr id="3" name="図 2">
            <a:extLst>
              <a:ext uri="{FF2B5EF4-FFF2-40B4-BE49-F238E27FC236}">
                <a16:creationId xmlns:a16="http://schemas.microsoft.com/office/drawing/2014/main" id="{A2F671F1-6B10-442C-B6BE-75786E4FC2DB}"/>
              </a:ext>
            </a:extLst>
          </p:cNvPr>
          <p:cNvPicPr/>
          <p:nvPr/>
        </p:nvPicPr>
        <p:blipFill rotWithShape="1">
          <a:blip r:embed="rId3"/>
          <a:srcRect l="17291" t="84713" r="36209" b="10395"/>
          <a:stretch/>
        </p:blipFill>
        <p:spPr bwMode="auto">
          <a:xfrm>
            <a:off x="0" y="6543674"/>
            <a:ext cx="9144000" cy="485775"/>
          </a:xfrm>
          <a:prstGeom prst="rect">
            <a:avLst/>
          </a:prstGeom>
          <a:ln>
            <a:noFill/>
          </a:ln>
          <a:extLst>
            <a:ext uri="{53640926-AAD7-44D8-BBD7-CCE9431645EC}">
              <a14:shadowObscured xmlns:a14="http://schemas.microsoft.com/office/drawing/2010/main"/>
            </a:ext>
          </a:extLst>
        </p:spPr>
      </p:pic>
      <p:sp>
        <p:nvSpPr>
          <p:cNvPr id="4" name="テキスト ボックス 3">
            <a:extLst>
              <a:ext uri="{FF2B5EF4-FFF2-40B4-BE49-F238E27FC236}">
                <a16:creationId xmlns:a16="http://schemas.microsoft.com/office/drawing/2014/main" id="{B0319C50-0D14-44DF-80EB-C118E03B248C}"/>
              </a:ext>
            </a:extLst>
          </p:cNvPr>
          <p:cNvSpPr txBox="1"/>
          <p:nvPr/>
        </p:nvSpPr>
        <p:spPr>
          <a:xfrm>
            <a:off x="361950" y="1983106"/>
            <a:ext cx="2752725" cy="923330"/>
          </a:xfrm>
          <a:prstGeom prst="rect">
            <a:avLst/>
          </a:prstGeom>
          <a:solidFill>
            <a:schemeClr val="bg1"/>
          </a:solidFill>
        </p:spPr>
        <p:txBody>
          <a:bodyPr wrap="square" rtlCol="0">
            <a:spAutoFit/>
          </a:bodyPr>
          <a:lstStyle/>
          <a:p>
            <a:r>
              <a:rPr kumimoji="1" lang="ja-JP" altLang="en-US" dirty="0">
                <a:solidFill>
                  <a:srgbClr val="FF0000"/>
                </a:solidFill>
              </a:rPr>
              <a:t>●</a:t>
            </a:r>
            <a:r>
              <a:rPr kumimoji="1" lang="ja-JP" altLang="en-US" dirty="0"/>
              <a:t>一次感染者の発病日</a:t>
            </a:r>
            <a:endParaRPr kumimoji="1" lang="en-US" altLang="ja-JP" dirty="0"/>
          </a:p>
          <a:p>
            <a:r>
              <a:rPr kumimoji="1" lang="ja-JP" altLang="en-US" dirty="0">
                <a:solidFill>
                  <a:srgbClr val="0070C0"/>
                </a:solidFill>
              </a:rPr>
              <a:t>●</a:t>
            </a:r>
            <a:r>
              <a:rPr kumimoji="1" lang="ja-JP" altLang="en-US" dirty="0"/>
              <a:t>二次感染者の発病日</a:t>
            </a:r>
            <a:endParaRPr kumimoji="1" lang="en-US" altLang="ja-JP" dirty="0"/>
          </a:p>
          <a:p>
            <a:r>
              <a:rPr kumimoji="1" lang="ja-JP" altLang="en-US" dirty="0">
                <a:solidFill>
                  <a:srgbClr val="00B050"/>
                </a:solidFill>
              </a:rPr>
              <a:t>■</a:t>
            </a:r>
            <a:r>
              <a:rPr kumimoji="1" lang="ja-JP" altLang="en-US" dirty="0"/>
              <a:t>濃厚接触期間</a:t>
            </a:r>
          </a:p>
        </p:txBody>
      </p:sp>
      <p:sp>
        <p:nvSpPr>
          <p:cNvPr id="5" name="テキスト ボックス 4">
            <a:extLst>
              <a:ext uri="{FF2B5EF4-FFF2-40B4-BE49-F238E27FC236}">
                <a16:creationId xmlns:a16="http://schemas.microsoft.com/office/drawing/2014/main" id="{E677137F-C373-44EA-AACB-BAA41D767749}"/>
              </a:ext>
            </a:extLst>
          </p:cNvPr>
          <p:cNvSpPr txBox="1"/>
          <p:nvPr/>
        </p:nvSpPr>
        <p:spPr>
          <a:xfrm>
            <a:off x="6229350" y="0"/>
            <a:ext cx="2914650" cy="954107"/>
          </a:xfrm>
          <a:prstGeom prst="rect">
            <a:avLst/>
          </a:prstGeom>
          <a:solidFill>
            <a:srgbClr val="FFFF00"/>
          </a:solidFill>
        </p:spPr>
        <p:txBody>
          <a:bodyPr wrap="square" rtlCol="0">
            <a:spAutoFit/>
          </a:bodyPr>
          <a:lstStyle/>
          <a:p>
            <a:r>
              <a:rPr kumimoji="1" lang="ja-JP" altLang="en-US" sz="2800" dirty="0"/>
              <a:t>濃厚ばく露歴と発病の時間関係</a:t>
            </a:r>
          </a:p>
        </p:txBody>
      </p:sp>
      <p:sp>
        <p:nvSpPr>
          <p:cNvPr id="7" name="テキスト ボックス 6">
            <a:extLst>
              <a:ext uri="{FF2B5EF4-FFF2-40B4-BE49-F238E27FC236}">
                <a16:creationId xmlns:a16="http://schemas.microsoft.com/office/drawing/2014/main" id="{D9A66821-FB8B-44FD-8291-EF5226EABD7A}"/>
              </a:ext>
            </a:extLst>
          </p:cNvPr>
          <p:cNvSpPr txBox="1"/>
          <p:nvPr/>
        </p:nvSpPr>
        <p:spPr>
          <a:xfrm>
            <a:off x="28575" y="11073"/>
            <a:ext cx="1114425" cy="369332"/>
          </a:xfrm>
          <a:prstGeom prst="rect">
            <a:avLst/>
          </a:prstGeom>
          <a:solidFill>
            <a:srgbClr val="FFFF00"/>
          </a:solidFill>
        </p:spPr>
        <p:txBody>
          <a:bodyPr wrap="square" rtlCol="0">
            <a:spAutoFit/>
          </a:bodyPr>
          <a:lstStyle/>
          <a:p>
            <a:r>
              <a:rPr kumimoji="1" lang="en-US" altLang="ja-JP" dirty="0"/>
              <a:t>3  417</a:t>
            </a:r>
            <a:endParaRPr kumimoji="1" lang="ja-JP" altLang="en-US" dirty="0"/>
          </a:p>
        </p:txBody>
      </p:sp>
    </p:spTree>
    <p:extLst>
      <p:ext uri="{BB962C8B-B14F-4D97-AF65-F5344CB8AC3E}">
        <p14:creationId xmlns:p14="http://schemas.microsoft.com/office/powerpoint/2010/main" val="2309828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ECB66B3-FBA9-422B-AAE6-BFA1BC29432B}"/>
              </a:ext>
            </a:extLst>
          </p:cNvPr>
          <p:cNvPicPr/>
          <p:nvPr/>
        </p:nvPicPr>
        <p:blipFill rotWithShape="1">
          <a:blip r:embed="rId3"/>
          <a:srcRect l="17291" t="57661" r="36209" b="10395"/>
          <a:stretch/>
        </p:blipFill>
        <p:spPr bwMode="auto">
          <a:xfrm>
            <a:off x="0" y="438150"/>
            <a:ext cx="9144000" cy="6419849"/>
          </a:xfrm>
          <a:prstGeom prst="rect">
            <a:avLst/>
          </a:prstGeom>
          <a:ln>
            <a:noFill/>
          </a:ln>
          <a:extLst>
            <a:ext uri="{53640926-AAD7-44D8-BBD7-CCE9431645EC}">
              <a14:shadowObscured xmlns:a14="http://schemas.microsoft.com/office/drawing/2010/main"/>
            </a:ext>
          </a:extLst>
        </p:spPr>
      </p:pic>
      <p:sp>
        <p:nvSpPr>
          <p:cNvPr id="3" name="テキスト ボックス 2">
            <a:extLst>
              <a:ext uri="{FF2B5EF4-FFF2-40B4-BE49-F238E27FC236}">
                <a16:creationId xmlns:a16="http://schemas.microsoft.com/office/drawing/2014/main" id="{053283C6-425E-4D4C-90B7-0ED335A1017E}"/>
              </a:ext>
            </a:extLst>
          </p:cNvPr>
          <p:cNvSpPr txBox="1"/>
          <p:nvPr/>
        </p:nvSpPr>
        <p:spPr>
          <a:xfrm>
            <a:off x="6229350" y="438150"/>
            <a:ext cx="2914650" cy="954107"/>
          </a:xfrm>
          <a:prstGeom prst="rect">
            <a:avLst/>
          </a:prstGeom>
          <a:solidFill>
            <a:srgbClr val="FFFF00"/>
          </a:solidFill>
        </p:spPr>
        <p:txBody>
          <a:bodyPr wrap="square" rtlCol="0">
            <a:spAutoFit/>
          </a:bodyPr>
          <a:lstStyle/>
          <a:p>
            <a:r>
              <a:rPr kumimoji="1" lang="ja-JP" altLang="en-US" sz="2800" dirty="0"/>
              <a:t>濃厚ばく露歴と発病の時間関係</a:t>
            </a:r>
          </a:p>
        </p:txBody>
      </p:sp>
      <p:sp>
        <p:nvSpPr>
          <p:cNvPr id="4" name="テキスト ボックス 3">
            <a:extLst>
              <a:ext uri="{FF2B5EF4-FFF2-40B4-BE49-F238E27FC236}">
                <a16:creationId xmlns:a16="http://schemas.microsoft.com/office/drawing/2014/main" id="{A7747E0E-8CD8-482B-AA67-177F776BFBD6}"/>
              </a:ext>
            </a:extLst>
          </p:cNvPr>
          <p:cNvSpPr txBox="1"/>
          <p:nvPr/>
        </p:nvSpPr>
        <p:spPr>
          <a:xfrm>
            <a:off x="257175" y="468927"/>
            <a:ext cx="2752725" cy="923330"/>
          </a:xfrm>
          <a:prstGeom prst="rect">
            <a:avLst/>
          </a:prstGeom>
          <a:solidFill>
            <a:schemeClr val="bg1"/>
          </a:solidFill>
        </p:spPr>
        <p:txBody>
          <a:bodyPr wrap="square" rtlCol="0">
            <a:spAutoFit/>
          </a:bodyPr>
          <a:lstStyle/>
          <a:p>
            <a:r>
              <a:rPr kumimoji="1" lang="ja-JP" altLang="en-US" dirty="0">
                <a:solidFill>
                  <a:srgbClr val="FF0000"/>
                </a:solidFill>
              </a:rPr>
              <a:t>●</a:t>
            </a:r>
            <a:r>
              <a:rPr kumimoji="1" lang="ja-JP" altLang="en-US" dirty="0"/>
              <a:t>一次感染者の発病日</a:t>
            </a:r>
            <a:endParaRPr kumimoji="1" lang="en-US" altLang="ja-JP" dirty="0"/>
          </a:p>
          <a:p>
            <a:r>
              <a:rPr kumimoji="1" lang="ja-JP" altLang="en-US" dirty="0">
                <a:solidFill>
                  <a:srgbClr val="0070C0"/>
                </a:solidFill>
              </a:rPr>
              <a:t>●</a:t>
            </a:r>
            <a:r>
              <a:rPr kumimoji="1" lang="ja-JP" altLang="en-US" dirty="0"/>
              <a:t>二次感染者の発病日</a:t>
            </a:r>
            <a:endParaRPr kumimoji="1" lang="en-US" altLang="ja-JP" dirty="0"/>
          </a:p>
          <a:p>
            <a:r>
              <a:rPr kumimoji="1" lang="ja-JP" altLang="en-US" dirty="0">
                <a:solidFill>
                  <a:srgbClr val="00B050"/>
                </a:solidFill>
              </a:rPr>
              <a:t>■</a:t>
            </a:r>
            <a:r>
              <a:rPr kumimoji="1" lang="ja-JP" altLang="en-US" dirty="0"/>
              <a:t>濃厚接触期間</a:t>
            </a:r>
          </a:p>
        </p:txBody>
      </p:sp>
      <p:sp>
        <p:nvSpPr>
          <p:cNvPr id="6" name="テキスト ボックス 5">
            <a:extLst>
              <a:ext uri="{FF2B5EF4-FFF2-40B4-BE49-F238E27FC236}">
                <a16:creationId xmlns:a16="http://schemas.microsoft.com/office/drawing/2014/main" id="{3B7B9A22-AF99-4E4E-B76A-C9287CF267EE}"/>
              </a:ext>
            </a:extLst>
          </p:cNvPr>
          <p:cNvSpPr txBox="1"/>
          <p:nvPr/>
        </p:nvSpPr>
        <p:spPr>
          <a:xfrm>
            <a:off x="28575" y="11073"/>
            <a:ext cx="1114425" cy="369332"/>
          </a:xfrm>
          <a:prstGeom prst="rect">
            <a:avLst/>
          </a:prstGeom>
          <a:solidFill>
            <a:srgbClr val="FFFF00"/>
          </a:solidFill>
        </p:spPr>
        <p:txBody>
          <a:bodyPr wrap="square" rtlCol="0">
            <a:spAutoFit/>
          </a:bodyPr>
          <a:lstStyle/>
          <a:p>
            <a:r>
              <a:rPr kumimoji="1" lang="en-US" altLang="ja-JP" dirty="0"/>
              <a:t>3  417</a:t>
            </a:r>
            <a:endParaRPr kumimoji="1" lang="ja-JP" altLang="en-US" dirty="0"/>
          </a:p>
        </p:txBody>
      </p:sp>
    </p:spTree>
    <p:extLst>
      <p:ext uri="{BB962C8B-B14F-4D97-AF65-F5344CB8AC3E}">
        <p14:creationId xmlns:p14="http://schemas.microsoft.com/office/powerpoint/2010/main" val="1886461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E9AD7C1-FDEE-47B9-AA3C-5B527EF2283D}"/>
              </a:ext>
            </a:extLst>
          </p:cNvPr>
          <p:cNvPicPr/>
          <p:nvPr/>
        </p:nvPicPr>
        <p:blipFill rotWithShape="1">
          <a:blip r:embed="rId3"/>
          <a:srcRect l="21814" t="51719" r="51709" b="37819"/>
          <a:stretch/>
        </p:blipFill>
        <p:spPr bwMode="auto">
          <a:xfrm>
            <a:off x="361950" y="2038350"/>
            <a:ext cx="7419975" cy="2952751"/>
          </a:xfrm>
          <a:prstGeom prst="rect">
            <a:avLst/>
          </a:prstGeom>
          <a:ln>
            <a:noFill/>
          </a:ln>
          <a:extLst>
            <a:ext uri="{53640926-AAD7-44D8-BBD7-CCE9431645EC}">
              <a14:shadowObscured xmlns:a14="http://schemas.microsoft.com/office/drawing/2010/main"/>
            </a:ext>
          </a:extLst>
        </p:spPr>
      </p:pic>
      <p:sp>
        <p:nvSpPr>
          <p:cNvPr id="3" name="テキスト ボックス 2">
            <a:extLst>
              <a:ext uri="{FF2B5EF4-FFF2-40B4-BE49-F238E27FC236}">
                <a16:creationId xmlns:a16="http://schemas.microsoft.com/office/drawing/2014/main" id="{F1B78676-74A6-47CF-9B2B-CA5D673E481E}"/>
              </a:ext>
            </a:extLst>
          </p:cNvPr>
          <p:cNvSpPr txBox="1"/>
          <p:nvPr/>
        </p:nvSpPr>
        <p:spPr>
          <a:xfrm>
            <a:off x="638175" y="3053060"/>
            <a:ext cx="2752725" cy="923330"/>
          </a:xfrm>
          <a:prstGeom prst="rect">
            <a:avLst/>
          </a:prstGeom>
          <a:solidFill>
            <a:schemeClr val="bg1"/>
          </a:solidFill>
        </p:spPr>
        <p:txBody>
          <a:bodyPr wrap="square" rtlCol="0">
            <a:spAutoFit/>
          </a:bodyPr>
          <a:lstStyle/>
          <a:p>
            <a:r>
              <a:rPr kumimoji="1" lang="ja-JP" altLang="en-US" dirty="0">
                <a:solidFill>
                  <a:srgbClr val="FF0000"/>
                </a:solidFill>
              </a:rPr>
              <a:t>●</a:t>
            </a:r>
            <a:r>
              <a:rPr kumimoji="1" lang="ja-JP" altLang="en-US" dirty="0"/>
              <a:t>一次感染者の発病日</a:t>
            </a:r>
            <a:endParaRPr kumimoji="1" lang="en-US" altLang="ja-JP" dirty="0"/>
          </a:p>
          <a:p>
            <a:r>
              <a:rPr kumimoji="1" lang="ja-JP" altLang="en-US" dirty="0">
                <a:solidFill>
                  <a:srgbClr val="0070C0"/>
                </a:solidFill>
              </a:rPr>
              <a:t>●</a:t>
            </a:r>
            <a:r>
              <a:rPr kumimoji="1" lang="ja-JP" altLang="en-US" dirty="0"/>
              <a:t>二次感染者の発病日</a:t>
            </a:r>
            <a:endParaRPr kumimoji="1" lang="en-US" altLang="ja-JP" dirty="0"/>
          </a:p>
          <a:p>
            <a:r>
              <a:rPr kumimoji="1" lang="ja-JP" altLang="en-US" dirty="0">
                <a:solidFill>
                  <a:srgbClr val="00B050"/>
                </a:solidFill>
              </a:rPr>
              <a:t>■</a:t>
            </a:r>
            <a:r>
              <a:rPr kumimoji="1" lang="ja-JP" altLang="en-US" dirty="0"/>
              <a:t>濃厚接触期間</a:t>
            </a:r>
          </a:p>
        </p:txBody>
      </p:sp>
      <p:sp>
        <p:nvSpPr>
          <p:cNvPr id="4" name="四角形: 角を丸くする 3">
            <a:extLst>
              <a:ext uri="{FF2B5EF4-FFF2-40B4-BE49-F238E27FC236}">
                <a16:creationId xmlns:a16="http://schemas.microsoft.com/office/drawing/2014/main" id="{4CE83527-5874-42E2-B61E-80960EE39073}"/>
              </a:ext>
            </a:extLst>
          </p:cNvPr>
          <p:cNvSpPr/>
          <p:nvPr/>
        </p:nvSpPr>
        <p:spPr>
          <a:xfrm>
            <a:off x="4324350" y="2514600"/>
            <a:ext cx="1885950" cy="132397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85014E4-934F-4EF3-8160-42AFEE915344}"/>
              </a:ext>
            </a:extLst>
          </p:cNvPr>
          <p:cNvSpPr txBox="1"/>
          <p:nvPr/>
        </p:nvSpPr>
        <p:spPr>
          <a:xfrm>
            <a:off x="123825" y="97376"/>
            <a:ext cx="8867775" cy="1701300"/>
          </a:xfrm>
          <a:prstGeom prst="rect">
            <a:avLst/>
          </a:prstGeom>
          <a:noFill/>
        </p:spPr>
        <p:txBody>
          <a:bodyPr wrap="square" rtlCol="0">
            <a:spAutoFit/>
          </a:bodyPr>
          <a:lstStyle/>
          <a:p>
            <a:pPr>
              <a:lnSpc>
                <a:spcPct val="150000"/>
              </a:lnSpc>
            </a:pPr>
            <a:r>
              <a:rPr kumimoji="1" lang="ja-JP" altLang="en-US" sz="2400" dirty="0"/>
              <a:t>一次感染者が発病する前日に濃厚接触をした者が</a:t>
            </a:r>
            <a:r>
              <a:rPr kumimoji="1" lang="en-US" altLang="ja-JP" sz="2400" dirty="0"/>
              <a:t>2</a:t>
            </a:r>
            <a:r>
              <a:rPr kumimoji="1" lang="ja-JP" altLang="en-US" sz="2400" dirty="0"/>
              <a:t>，</a:t>
            </a:r>
            <a:r>
              <a:rPr kumimoji="1" lang="en-US" altLang="ja-JP" sz="2400" dirty="0"/>
              <a:t>3</a:t>
            </a:r>
            <a:r>
              <a:rPr kumimoji="1" lang="ja-JP" altLang="en-US" sz="2400" dirty="0"/>
              <a:t>日後に発病したケースが非常に多いことは、発病前の一次感染者からウイルスが放出されて、二次感染を起こすと考えることが妥当。</a:t>
            </a:r>
            <a:endParaRPr kumimoji="1" lang="en-US" altLang="ja-JP" sz="2400" dirty="0"/>
          </a:p>
        </p:txBody>
      </p:sp>
      <p:sp>
        <p:nvSpPr>
          <p:cNvPr id="6" name="正方形/長方形 5">
            <a:extLst>
              <a:ext uri="{FF2B5EF4-FFF2-40B4-BE49-F238E27FC236}">
                <a16:creationId xmlns:a16="http://schemas.microsoft.com/office/drawing/2014/main" id="{0F270E48-511E-4212-B127-2CCEBED0556D}"/>
              </a:ext>
            </a:extLst>
          </p:cNvPr>
          <p:cNvSpPr/>
          <p:nvPr/>
        </p:nvSpPr>
        <p:spPr>
          <a:xfrm>
            <a:off x="209551" y="5230775"/>
            <a:ext cx="8867774" cy="1323119"/>
          </a:xfrm>
          <a:prstGeom prst="rect">
            <a:avLst/>
          </a:prstGeom>
          <a:solidFill>
            <a:srgbClr val="FFFF00"/>
          </a:solidFill>
        </p:spPr>
        <p:txBody>
          <a:bodyPr wrap="square">
            <a:spAutoFit/>
          </a:bodyPr>
          <a:lstStyle/>
          <a:p>
            <a:pPr>
              <a:lnSpc>
                <a:spcPct val="150000"/>
              </a:lnSpc>
            </a:pPr>
            <a:r>
              <a:rPr lang="ja-JP" altLang="en-US" sz="2800" dirty="0">
                <a:solidFill>
                  <a:srgbClr val="FF0000"/>
                </a:solidFill>
              </a:rPr>
              <a:t>感染者が発見されたなら、発病の</a:t>
            </a:r>
            <a:r>
              <a:rPr lang="en-US" altLang="ja-JP" sz="2800" dirty="0">
                <a:solidFill>
                  <a:srgbClr val="FF0000"/>
                </a:solidFill>
              </a:rPr>
              <a:t>3</a:t>
            </a:r>
            <a:r>
              <a:rPr lang="ja-JP" altLang="en-US" sz="2800" dirty="0">
                <a:solidFill>
                  <a:srgbClr val="FF0000"/>
                </a:solidFill>
              </a:rPr>
              <a:t>日前からの濃厚接触者の洗い出しを行う必要があるだろう</a:t>
            </a:r>
            <a:endParaRPr lang="ja-JP" altLang="en-US" sz="2800" dirty="0"/>
          </a:p>
        </p:txBody>
      </p:sp>
      <p:sp>
        <p:nvSpPr>
          <p:cNvPr id="8" name="テキスト ボックス 7">
            <a:extLst>
              <a:ext uri="{FF2B5EF4-FFF2-40B4-BE49-F238E27FC236}">
                <a16:creationId xmlns:a16="http://schemas.microsoft.com/office/drawing/2014/main" id="{A14AC8B4-89FC-4CA6-8D1D-1CA69394CB69}"/>
              </a:ext>
            </a:extLst>
          </p:cNvPr>
          <p:cNvSpPr txBox="1"/>
          <p:nvPr/>
        </p:nvSpPr>
        <p:spPr>
          <a:xfrm>
            <a:off x="28575" y="11073"/>
            <a:ext cx="1114425" cy="369332"/>
          </a:xfrm>
          <a:prstGeom prst="rect">
            <a:avLst/>
          </a:prstGeom>
          <a:solidFill>
            <a:srgbClr val="FFFF00"/>
          </a:solidFill>
        </p:spPr>
        <p:txBody>
          <a:bodyPr wrap="square" rtlCol="0">
            <a:spAutoFit/>
          </a:bodyPr>
          <a:lstStyle/>
          <a:p>
            <a:r>
              <a:rPr kumimoji="1" lang="en-US" altLang="ja-JP" dirty="0"/>
              <a:t>3  417</a:t>
            </a:r>
            <a:endParaRPr kumimoji="1" lang="ja-JP" altLang="en-US" dirty="0"/>
          </a:p>
        </p:txBody>
      </p:sp>
    </p:spTree>
    <p:extLst>
      <p:ext uri="{BB962C8B-B14F-4D97-AF65-F5344CB8AC3E}">
        <p14:creationId xmlns:p14="http://schemas.microsoft.com/office/powerpoint/2010/main" val="2623713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89FACF1-98B8-4891-9505-D3845FDE4D2D}"/>
              </a:ext>
            </a:extLst>
          </p:cNvPr>
          <p:cNvSpPr/>
          <p:nvPr/>
        </p:nvSpPr>
        <p:spPr>
          <a:xfrm>
            <a:off x="138112" y="335845"/>
            <a:ext cx="8867775" cy="6186309"/>
          </a:xfrm>
          <a:prstGeom prst="rect">
            <a:avLst/>
          </a:prstGeom>
        </p:spPr>
        <p:txBody>
          <a:bodyPr wrap="square">
            <a:spAutoFit/>
          </a:bodyPr>
          <a:lstStyle/>
          <a:p>
            <a:pPr algn="ctr">
              <a:spcAft>
                <a:spcPts val="0"/>
              </a:spcAft>
            </a:pPr>
            <a:r>
              <a:rPr lang="ja-JP" altLang="ja-JP" b="1"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新型コロナが無症状あるいは発病前の</a:t>
            </a:r>
            <a:r>
              <a:rPr lang="ja-JP" altLang="en-US" b="1"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ウイルスキャリア</a:t>
            </a:r>
            <a:r>
              <a:rPr lang="ja-JP" altLang="ja-JP" b="1"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から</a:t>
            </a:r>
            <a:r>
              <a:rPr lang="ja-JP" altLang="en-US" b="1"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感染する</a:t>
            </a:r>
            <a:r>
              <a:rPr lang="ja-JP" altLang="ja-JP" b="1"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証拠</a:t>
            </a:r>
            <a:endParaRPr lang="en-US" altLang="ja-JP" b="1"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ctr">
              <a:spcAft>
                <a:spcPts val="0"/>
              </a:spcAft>
            </a:pPr>
            <a:endParaRPr lang="ja-JP" altLang="ja-JP" b="1"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Furukawa NW, Brooks JT, Sobel J. </a:t>
            </a:r>
            <a:r>
              <a:rPr lang="en-US" altLang="ja-JP"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Evidence Supporting Transmission of Severe Acute Respiratory Syndrome Coronavirus 2 While </a:t>
            </a:r>
            <a:r>
              <a:rPr lang="en-US" altLang="ja-JP" u="sng" kern="100" dirty="0" err="1">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Presymptomatic</a:t>
            </a:r>
            <a:r>
              <a:rPr lang="en-US" altLang="ja-JP" kern="100"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 or Asymptomatic</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i="1" kern="100" dirty="0" err="1">
                <a:solidFill>
                  <a:srgbClr val="212121"/>
                </a:solidFill>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Emerg</a:t>
            </a:r>
            <a:r>
              <a:rPr lang="en-US" altLang="ja-JP" i="1" kern="100" dirty="0">
                <a:solidFill>
                  <a:srgbClr val="212121"/>
                </a:solidFill>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 Infect Dis</a:t>
            </a:r>
            <a:r>
              <a:rPr lang="en-US" altLang="ja-JP" kern="100" dirty="0">
                <a:solidFill>
                  <a:srgbClr val="212121"/>
                </a:solidFill>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 2020;26(7):e201595. doi:10.3201/eid2607.201595</a:t>
            </a:r>
          </a:p>
          <a:p>
            <a:pPr algn="just">
              <a:spcAft>
                <a:spcPts val="0"/>
              </a:spcAft>
            </a:pPr>
            <a:endPar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r>
              <a:rPr lang="ja-JP" altLang="en-US"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本論文は下記から無料ダウンロードできます。引用文献、表などが見られます</a:t>
            </a:r>
            <a:endPar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r>
              <a:rPr lang="en-US" altLang="ja-JP" dirty="0">
                <a:hlinkClick r:id="rId3"/>
              </a:rPr>
              <a:t>https://www.ncbi.nlm.nih.gov/pmc/articles/PMC7323549/pdf/20-1595.pdf</a:t>
            </a:r>
            <a:endPar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endPar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要約：最近新型コロナウイルスが感染者の発病前あるいは一貫して無症状の感染者からうつるという報告が増えている</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[1-8]</a:t>
            </a: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新型コロナ拡大を防ぐうえで、症状のない患者からの感染を防ぐことが重要である。無症状者からの感染率、無症状者からの感染予防対策、無症状感染でも免疫ができるのかなどを検討する。無症状あるいは発病前の感染者の</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PCR</a:t>
            </a: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が陽性であることだけでは、他人に感染する可能性があると断定できないが、</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4</a:t>
            </a: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月初めに</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CDC</a:t>
            </a:r>
            <a:r>
              <a:rPr lang="ja-JP" altLang="en-US"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が実施した論文レビュー結果をお読みいただきたい。</a:t>
            </a:r>
            <a:endPar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endPar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無症状あるいは発病前の感染者から感染することを示す証拠</a:t>
            </a:r>
            <a:endPar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2020</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1</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1</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日から</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4</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2</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日までに発表された関連論文をパブメドで検索した。</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CD</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C</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が一般住民にマスク装着を推奨し、医療従事者に就業中のマスク装着を勧告した時点までの論文をカバーしている。検索語：</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SARS-CoV-2, COVID-19, asymptomatic, </a:t>
            </a:r>
            <a:r>
              <a:rPr lang="en-US" altLang="ja-JP" kern="100" dirty="0" err="1">
                <a:latin typeface="ＭＳ Ｐゴシック" panose="020B0600070205080204" pitchFamily="50" charset="-128"/>
                <a:ea typeface="ＭＳ Ｐゴシック" panose="020B0600070205080204" pitchFamily="50" charset="-128"/>
                <a:cs typeface="Times New Roman" panose="02020603050405020304" pitchFamily="18" charset="0"/>
              </a:rPr>
              <a:t>presymptomatic</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and transmission</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p>
        </p:txBody>
      </p:sp>
      <p:sp>
        <p:nvSpPr>
          <p:cNvPr id="4" name="テキスト ボックス 3">
            <a:extLst>
              <a:ext uri="{FF2B5EF4-FFF2-40B4-BE49-F238E27FC236}">
                <a16:creationId xmlns:a16="http://schemas.microsoft.com/office/drawing/2014/main" id="{0FBDA855-9FD1-4444-B96D-384A38BF8792}"/>
              </a:ext>
            </a:extLst>
          </p:cNvPr>
          <p:cNvSpPr txBox="1"/>
          <p:nvPr/>
        </p:nvSpPr>
        <p:spPr>
          <a:xfrm>
            <a:off x="28575" y="11072"/>
            <a:ext cx="1285875" cy="369332"/>
          </a:xfrm>
          <a:prstGeom prst="rect">
            <a:avLst/>
          </a:prstGeom>
          <a:solidFill>
            <a:srgbClr val="FFFF00"/>
          </a:solidFill>
        </p:spPr>
        <p:txBody>
          <a:bodyPr wrap="square" rtlCol="0">
            <a:spAutoFit/>
          </a:bodyPr>
          <a:lstStyle/>
          <a:p>
            <a:r>
              <a:rPr kumimoji="1" lang="en-US" altLang="ja-JP" dirty="0"/>
              <a:t>3  715</a:t>
            </a:r>
          </a:p>
        </p:txBody>
      </p:sp>
    </p:spTree>
    <p:extLst>
      <p:ext uri="{BB962C8B-B14F-4D97-AF65-F5344CB8AC3E}">
        <p14:creationId xmlns:p14="http://schemas.microsoft.com/office/powerpoint/2010/main" val="1079314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CA5570C-ECD1-4AC3-B0C1-F6451BD54CD5}"/>
              </a:ext>
            </a:extLst>
          </p:cNvPr>
          <p:cNvSpPr/>
          <p:nvPr/>
        </p:nvSpPr>
        <p:spPr>
          <a:xfrm>
            <a:off x="295275" y="157847"/>
            <a:ext cx="8562975" cy="6186309"/>
          </a:xfrm>
          <a:prstGeom prst="rect">
            <a:avLst/>
          </a:prstGeom>
        </p:spPr>
        <p:txBody>
          <a:bodyPr wrap="square">
            <a:spAutoFit/>
          </a:bodyPr>
          <a:lstStyle/>
          <a:p>
            <a:pPr algn="just">
              <a:spcAft>
                <a:spcPts val="0"/>
              </a:spcAft>
            </a:pP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疫学的証拠</a:t>
            </a:r>
            <a:endPar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発病前</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[9-12]</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、無症状</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[13-15]</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、両方</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[16,17]</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感染に関する論文は大部分が中国から発表されている（表１）。発病前あるいは無症状感染事例は、武漢あるいは湖北省旅行中に新型コロナウイルスにばく露されている</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[9</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16]</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。上海で春節の大イベントに参加後感染した夫婦の事例がある</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[17]</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。家族内あるいは一族間内</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 [9-11,13-17]</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、会食</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[10,12]</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、入院した家族との訪問</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[9,13]</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における発症前あるいは無症状者からの感染事例も報告されている。これらはパンデミック初期の中国からの報告であるため、別なルートによる市中感染を完全に否定できないことが問題となる。</a:t>
            </a:r>
            <a:endPar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endPar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r>
              <a:rPr lang="ja-JP" altLang="ja-JP" dirty="0">
                <a:latin typeface="ＭＳ Ｐゴシック" panose="020B0600070205080204" pitchFamily="50" charset="-128"/>
                <a:ea typeface="ＭＳ Ｐゴシック" panose="020B0600070205080204" pitchFamily="50" charset="-128"/>
              </a:rPr>
              <a:t>しかし、大規模な市中感染が発生する前に、発病前感染が発生していることがほかの国から報告されている。武漢出張から帰国した同僚（一次感染者）が軽度の感染症状を出した。その同僚と接触したビジネスマン（二次感染者）が感染症状を発症する前に接触した別の二人の同僚がその後新型コロナを発症した。この二人の同僚は一次感染者とも接触がなく、他のルートによる新型コロナ感染も指摘できなかった</a:t>
            </a:r>
            <a:r>
              <a:rPr lang="en-US" altLang="ja-JP" dirty="0">
                <a:latin typeface="ＭＳ Ｐゴシック" panose="020B0600070205080204" pitchFamily="50" charset="-128"/>
                <a:ea typeface="ＭＳ Ｐゴシック" panose="020B0600070205080204" pitchFamily="50" charset="-128"/>
              </a:rPr>
              <a:t>[18]</a:t>
            </a:r>
            <a:r>
              <a:rPr lang="ja-JP" altLang="ja-JP" dirty="0">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pPr algn="just"/>
            <a:endParaRPr lang="en-US" altLang="ja-JP" dirty="0">
              <a:latin typeface="ＭＳ Ｐゴシック" panose="020B0600070205080204" pitchFamily="50" charset="-128"/>
              <a:ea typeface="ＭＳ Ｐゴシック" panose="020B0600070205080204" pitchFamily="50" charset="-128"/>
            </a:endParaRPr>
          </a:p>
          <a:p>
            <a:pPr algn="just"/>
            <a:r>
              <a:rPr lang="ja-JP" altLang="ja-JP" dirty="0">
                <a:latin typeface="ＭＳ Ｐゴシック" panose="020B0600070205080204" pitchFamily="50" charset="-128"/>
                <a:ea typeface="ＭＳ Ｐゴシック" panose="020B0600070205080204" pitchFamily="50" charset="-128"/>
              </a:rPr>
              <a:t>シンガポールから発病前の接触によって感染が起きたクラスタ事例が報告された</a:t>
            </a:r>
            <a:r>
              <a:rPr lang="en-US" altLang="ja-JP" dirty="0">
                <a:latin typeface="ＭＳ Ｐゴシック" panose="020B0600070205080204" pitchFamily="50" charset="-128"/>
                <a:ea typeface="ＭＳ Ｐゴシック" panose="020B0600070205080204" pitchFamily="50" charset="-128"/>
              </a:rPr>
              <a:t>[19]</a:t>
            </a:r>
            <a:r>
              <a:rPr lang="ja-JP" altLang="ja-JP" dirty="0">
                <a:latin typeface="ＭＳ Ｐゴシック" panose="020B0600070205080204" pitchFamily="50" charset="-128"/>
                <a:ea typeface="ＭＳ Ｐゴシック" panose="020B0600070205080204" pitchFamily="50" charset="-128"/>
              </a:rPr>
              <a:t>。すべての一次感染者には、明らかな新型コロナウイルスばく露があり、その後、症状がまだ出ていない時期に、別の人々（のちに二次感染が確認された）との濃厚接触があった。二次感染者には一次感染者以外に感染を受けるルートは確認できなかった。一次感染者の潜伏期間は</a:t>
            </a:r>
            <a:r>
              <a:rPr lang="en-US" altLang="ja-JP" dirty="0">
                <a:latin typeface="ＭＳ Ｐゴシック" panose="020B0600070205080204" pitchFamily="50" charset="-128"/>
                <a:ea typeface="ＭＳ Ｐゴシック" panose="020B0600070205080204" pitchFamily="50" charset="-128"/>
              </a:rPr>
              <a:t>3</a:t>
            </a:r>
            <a:r>
              <a:rPr lang="ja-JP" altLang="ja-JP"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11</a:t>
            </a:r>
            <a:r>
              <a:rPr lang="ja-JP" altLang="ja-JP" dirty="0">
                <a:latin typeface="ＭＳ Ｐゴシック" panose="020B0600070205080204" pitchFamily="50" charset="-128"/>
                <a:ea typeface="ＭＳ Ｐゴシック" panose="020B0600070205080204" pitchFamily="50" charset="-128"/>
              </a:rPr>
              <a:t>日と確定された。流行地への旅行歴があり感染が起きたと確定できた一次感染者では、最終の新型コロナばく露から発病まで</a:t>
            </a:r>
            <a:r>
              <a:rPr lang="en-US" altLang="ja-JP" dirty="0">
                <a:latin typeface="ＭＳ Ｐゴシック" panose="020B0600070205080204" pitchFamily="50" charset="-128"/>
                <a:ea typeface="ＭＳ Ｐゴシック" panose="020B0600070205080204" pitchFamily="50" charset="-128"/>
              </a:rPr>
              <a:t>2</a:t>
            </a:r>
            <a:r>
              <a:rPr lang="ja-JP" altLang="ja-JP"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9</a:t>
            </a:r>
            <a:r>
              <a:rPr lang="ja-JP" altLang="ja-JP" dirty="0">
                <a:latin typeface="ＭＳ Ｐゴシック" panose="020B0600070205080204" pitchFamily="50" charset="-128"/>
                <a:ea typeface="ＭＳ Ｐゴシック" panose="020B0600070205080204" pitchFamily="50" charset="-128"/>
              </a:rPr>
              <a:t>日を要していた。</a:t>
            </a:r>
          </a:p>
        </p:txBody>
      </p:sp>
      <p:sp>
        <p:nvSpPr>
          <p:cNvPr id="4" name="テキスト ボックス 3">
            <a:extLst>
              <a:ext uri="{FF2B5EF4-FFF2-40B4-BE49-F238E27FC236}">
                <a16:creationId xmlns:a16="http://schemas.microsoft.com/office/drawing/2014/main" id="{531D7CB6-115B-4125-9CDB-C8977D1BE9E0}"/>
              </a:ext>
            </a:extLst>
          </p:cNvPr>
          <p:cNvSpPr txBox="1"/>
          <p:nvPr/>
        </p:nvSpPr>
        <p:spPr>
          <a:xfrm>
            <a:off x="1857375" y="144512"/>
            <a:ext cx="1285875" cy="369332"/>
          </a:xfrm>
          <a:prstGeom prst="rect">
            <a:avLst/>
          </a:prstGeom>
          <a:solidFill>
            <a:srgbClr val="FFFF00"/>
          </a:solidFill>
        </p:spPr>
        <p:txBody>
          <a:bodyPr wrap="square" rtlCol="0">
            <a:spAutoFit/>
          </a:bodyPr>
          <a:lstStyle/>
          <a:p>
            <a:r>
              <a:rPr kumimoji="1" lang="en-US" altLang="ja-JP" dirty="0"/>
              <a:t>3 715</a:t>
            </a:r>
          </a:p>
        </p:txBody>
      </p:sp>
    </p:spTree>
    <p:extLst>
      <p:ext uri="{BB962C8B-B14F-4D97-AF65-F5344CB8AC3E}">
        <p14:creationId xmlns:p14="http://schemas.microsoft.com/office/powerpoint/2010/main" val="4041207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DF3433E-D951-439C-B73D-6500E6170DE9}"/>
              </a:ext>
            </a:extLst>
          </p:cNvPr>
          <p:cNvSpPr/>
          <p:nvPr/>
        </p:nvSpPr>
        <p:spPr>
          <a:xfrm>
            <a:off x="238125" y="244882"/>
            <a:ext cx="8324850" cy="5909310"/>
          </a:xfrm>
          <a:prstGeom prst="rect">
            <a:avLst/>
          </a:prstGeom>
        </p:spPr>
        <p:txBody>
          <a:bodyPr wrap="square">
            <a:spAutoFit/>
          </a:bodyPr>
          <a:lstStyle/>
          <a:p>
            <a:pPr algn="just">
              <a:spcAft>
                <a:spcPts val="0"/>
              </a:spcAft>
            </a:pP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ウイルス学的証拠</a:t>
            </a:r>
            <a:endPar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現在、新型コロナウイルス感染診断は、ウイルスの</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RNA</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を</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PCR</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で検出すること、ウイルス培養、細胞性効果確認などで行われる</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[20]</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PCR</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が陽性というだけでは感染性の有無を判断できないため、</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Ct</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値（一定の</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RNA</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量に達するまでの複製回数）を用いて感染性の有無を判断する。</a:t>
            </a:r>
            <a:endPar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endPar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Ct</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値が少ないほど、体内ウイルス量が多いことを示し、感染性が高いことを意味する</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Ct</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値がどれくらいなら必ず感染性を持つウイルスがいると断定できる基準は明確にされていないが、</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Ct</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値が３４でも感染性のあるウイルスが確認されている</a:t>
            </a:r>
            <a:r>
              <a:rPr lang="en-US"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[23]</a:t>
            </a:r>
            <a:r>
              <a:rPr lang="ja-JP" altLang="ja-JP" kern="100" dirty="0">
                <a:solidFill>
                  <a:srgbClr val="21212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新型コロナに感染しているが全く無症状の患者で低い</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Ct</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値が観察された（ウイルス量が多い）という報告が</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4</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件ある</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[24</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27]</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（表</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2</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）。介護施設でのアウトブレイク時に症状のない者に行われた</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PCR</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検査でも低い</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Ct</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値が観察された</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[23,28]</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。これらの報告によると、無症状の感染者の</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Ct</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値は</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14</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40</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となっていた</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[23-27]</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。発病前の感染者に行われた</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PCR</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の</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Ct</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値の平均は</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24</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1-38</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）だった</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[23]</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endPar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spcAft>
                <a:spcPts val="0"/>
              </a:spcAft>
            </a:pP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無症状</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[24]</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あるいは発病前</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[23]</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の感染者でウイルス培養を行った報告がある。これらの報告では、発病前あるいは無症状時に別人にウイルスを感染させた証拠はないが、</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Ct</a:t>
            </a:r>
            <a:r>
              <a:rPr lang="ja-JP"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値が低く、新型コロナウイルスが培養されたことから、無症状の感染者からウイルスが感染する可能性は大いにあると考えられる。</a:t>
            </a:r>
            <a:endParaRPr lang="ja-JP" altLang="ja-JP"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BB8F8E0-3E63-4560-A2AD-DDC865C4DA7B}"/>
              </a:ext>
            </a:extLst>
          </p:cNvPr>
          <p:cNvSpPr txBox="1"/>
          <p:nvPr/>
        </p:nvSpPr>
        <p:spPr>
          <a:xfrm>
            <a:off x="28575" y="11072"/>
            <a:ext cx="1285875" cy="369332"/>
          </a:xfrm>
          <a:prstGeom prst="rect">
            <a:avLst/>
          </a:prstGeom>
          <a:solidFill>
            <a:srgbClr val="FFFF00"/>
          </a:solidFill>
        </p:spPr>
        <p:txBody>
          <a:bodyPr wrap="square" rtlCol="0">
            <a:spAutoFit/>
          </a:bodyPr>
          <a:lstStyle/>
          <a:p>
            <a:r>
              <a:rPr kumimoji="1" lang="en-US" altLang="ja-JP" dirty="0"/>
              <a:t>3  715</a:t>
            </a:r>
          </a:p>
        </p:txBody>
      </p:sp>
    </p:spTree>
    <p:extLst>
      <p:ext uri="{BB962C8B-B14F-4D97-AF65-F5344CB8AC3E}">
        <p14:creationId xmlns:p14="http://schemas.microsoft.com/office/powerpoint/2010/main" val="618368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5" name="表 5">
            <a:extLst>
              <a:ext uri="{FF2B5EF4-FFF2-40B4-BE49-F238E27FC236}">
                <a16:creationId xmlns:a16="http://schemas.microsoft.com/office/drawing/2014/main" id="{93119E6B-33CC-4DA1-93E9-AA3E9157A964}"/>
              </a:ext>
            </a:extLst>
          </p:cNvPr>
          <p:cNvGraphicFramePr>
            <a:graphicFrameLocks noGrp="1"/>
          </p:cNvGraphicFramePr>
          <p:nvPr>
            <p:extLst>
              <p:ext uri="{D42A27DB-BD31-4B8C-83A1-F6EECF244321}">
                <p14:modId xmlns:p14="http://schemas.microsoft.com/office/powerpoint/2010/main" val="331268155"/>
              </p:ext>
            </p:extLst>
          </p:nvPr>
        </p:nvGraphicFramePr>
        <p:xfrm>
          <a:off x="151375" y="459755"/>
          <a:ext cx="8764025" cy="6187440"/>
        </p:xfrm>
        <a:graphic>
          <a:graphicData uri="http://schemas.openxmlformats.org/drawingml/2006/table">
            <a:tbl>
              <a:tblPr firstRow="1" bandRow="1">
                <a:tableStyleId>{5940675A-B579-460E-94D1-54222C63F5DA}</a:tableStyleId>
              </a:tblPr>
              <a:tblGrid>
                <a:gridCol w="3842556">
                  <a:extLst>
                    <a:ext uri="{9D8B030D-6E8A-4147-A177-3AD203B41FA5}">
                      <a16:colId xmlns:a16="http://schemas.microsoft.com/office/drawing/2014/main" val="616584743"/>
                    </a:ext>
                  </a:extLst>
                </a:gridCol>
                <a:gridCol w="1229710">
                  <a:extLst>
                    <a:ext uri="{9D8B030D-6E8A-4147-A177-3AD203B41FA5}">
                      <a16:colId xmlns:a16="http://schemas.microsoft.com/office/drawing/2014/main" val="251523866"/>
                    </a:ext>
                  </a:extLst>
                </a:gridCol>
                <a:gridCol w="1450428">
                  <a:extLst>
                    <a:ext uri="{9D8B030D-6E8A-4147-A177-3AD203B41FA5}">
                      <a16:colId xmlns:a16="http://schemas.microsoft.com/office/drawing/2014/main" val="1674723951"/>
                    </a:ext>
                  </a:extLst>
                </a:gridCol>
                <a:gridCol w="2241331">
                  <a:extLst>
                    <a:ext uri="{9D8B030D-6E8A-4147-A177-3AD203B41FA5}">
                      <a16:colId xmlns:a16="http://schemas.microsoft.com/office/drawing/2014/main" val="1962774775"/>
                    </a:ext>
                  </a:extLst>
                </a:gridCol>
              </a:tblGrid>
              <a:tr h="3103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t>コホート</a:t>
                      </a:r>
                    </a:p>
                  </a:txBody>
                  <a:tcPr anchor="ctr"/>
                </a:tc>
                <a:tc>
                  <a:txBody>
                    <a:bodyPr/>
                    <a:lstStyle/>
                    <a:p>
                      <a:pPr algn="ctr"/>
                      <a:r>
                        <a:rPr kumimoji="1" lang="ja-JP" altLang="en-US" sz="1600" b="1" dirty="0"/>
                        <a:t>総</a:t>
                      </a:r>
                      <a:r>
                        <a:rPr kumimoji="1" lang="en-US" altLang="ja-JP" sz="1600" b="1" dirty="0"/>
                        <a:t>PCR</a:t>
                      </a:r>
                      <a:r>
                        <a:rPr kumimoji="1" lang="ja-JP" altLang="en-US" sz="1600" b="1" dirty="0"/>
                        <a:t>件数</a:t>
                      </a:r>
                    </a:p>
                  </a:txBody>
                  <a:tcPr anchor="ctr"/>
                </a:tc>
                <a:tc>
                  <a:txBody>
                    <a:bodyPr/>
                    <a:lstStyle/>
                    <a:p>
                      <a:pPr algn="ctr"/>
                      <a:r>
                        <a:rPr kumimoji="1" lang="en-US" altLang="ja-JP" sz="1600" b="1" dirty="0"/>
                        <a:t>PCR</a:t>
                      </a:r>
                      <a:r>
                        <a:rPr kumimoji="1" lang="ja-JP" altLang="en-US" sz="1600" b="1" dirty="0"/>
                        <a:t>陽性数</a:t>
                      </a:r>
                      <a:r>
                        <a:rPr kumimoji="1" lang="en-US" altLang="ja-JP" sz="1600" b="1" dirty="0"/>
                        <a:t>(%)</a:t>
                      </a:r>
                      <a:endParaRPr kumimoji="1" lang="ja-JP" altLang="en-US" sz="1600" b="1" dirty="0"/>
                    </a:p>
                  </a:txBody>
                  <a:tcPr anchor="ctr"/>
                </a:tc>
                <a:tc>
                  <a:txBody>
                    <a:bodyPr/>
                    <a:lstStyle/>
                    <a:p>
                      <a:pPr algn="ctr"/>
                      <a:r>
                        <a:rPr kumimoji="1" lang="ja-JP" altLang="en-US" sz="1600" b="1" dirty="0"/>
                        <a:t>無症状陽性者数（</a:t>
                      </a:r>
                      <a:r>
                        <a:rPr kumimoji="1" lang="en-US" altLang="ja-JP" sz="1600" b="1" dirty="0"/>
                        <a:t>%</a:t>
                      </a:r>
                      <a:r>
                        <a:rPr kumimoji="1" lang="ja-JP" altLang="en-US" sz="1600" b="1" dirty="0"/>
                        <a:t>）</a:t>
                      </a:r>
                    </a:p>
                  </a:txBody>
                  <a:tcPr anchor="ctr"/>
                </a:tc>
                <a:extLst>
                  <a:ext uri="{0D108BD9-81ED-4DB2-BD59-A6C34878D82A}">
                    <a16:rowId xmlns:a16="http://schemas.microsoft.com/office/drawing/2014/main" val="3232732854"/>
                  </a:ext>
                </a:extLst>
              </a:tr>
              <a:tr h="338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t>アイスランド住民</a:t>
                      </a:r>
                    </a:p>
                  </a:txBody>
                  <a:tcPr/>
                </a:tc>
                <a:tc>
                  <a:txBody>
                    <a:bodyPr/>
                    <a:lstStyle/>
                    <a:p>
                      <a:pPr algn="r"/>
                      <a:r>
                        <a:rPr kumimoji="1" lang="en-US" altLang="ja-JP" sz="1800" b="1" dirty="0"/>
                        <a:t>13080</a:t>
                      </a:r>
                      <a:endParaRPr kumimoji="1" lang="ja-JP" altLang="en-US" sz="1800" b="1" dirty="0"/>
                    </a:p>
                  </a:txBody>
                  <a:tcPr/>
                </a:tc>
                <a:tc>
                  <a:txBody>
                    <a:bodyPr/>
                    <a:lstStyle/>
                    <a:p>
                      <a:pPr algn="r"/>
                      <a:r>
                        <a:rPr kumimoji="1" lang="en-US" altLang="ja-JP" sz="1800" b="1" dirty="0"/>
                        <a:t>100(0.8)</a:t>
                      </a:r>
                      <a:endParaRPr kumimoji="1" lang="ja-JP" altLang="en-US" sz="1800" b="1" dirty="0"/>
                    </a:p>
                  </a:txBody>
                  <a:tcPr/>
                </a:tc>
                <a:tc>
                  <a:txBody>
                    <a:bodyPr/>
                    <a:lstStyle/>
                    <a:p>
                      <a:pPr algn="r"/>
                      <a:r>
                        <a:rPr kumimoji="1" lang="en-US" altLang="ja-JP" sz="1800" b="1" dirty="0">
                          <a:solidFill>
                            <a:sysClr val="windowText" lastClr="000000"/>
                          </a:solidFill>
                        </a:rPr>
                        <a:t>43 (43.0)</a:t>
                      </a:r>
                      <a:endParaRPr kumimoji="1" lang="ja-JP" altLang="en-US" sz="1800" b="1" dirty="0">
                        <a:solidFill>
                          <a:sysClr val="windowText" lastClr="000000"/>
                        </a:solidFill>
                      </a:endParaRPr>
                    </a:p>
                  </a:txBody>
                  <a:tcPr/>
                </a:tc>
                <a:extLst>
                  <a:ext uri="{0D108BD9-81ED-4DB2-BD59-A6C34878D82A}">
                    <a16:rowId xmlns:a16="http://schemas.microsoft.com/office/drawing/2014/main" val="1405144127"/>
                  </a:ext>
                </a:extLst>
              </a:tr>
              <a:tr h="338559">
                <a:tc>
                  <a:txBody>
                    <a:bodyPr/>
                    <a:lstStyle/>
                    <a:p>
                      <a:r>
                        <a:rPr kumimoji="1" lang="ja-JP" altLang="en-US" sz="1600" b="1" dirty="0"/>
                        <a:t>イタリア、ボー町住民</a:t>
                      </a:r>
                    </a:p>
                  </a:txBody>
                  <a:tcPr/>
                </a:tc>
                <a:tc>
                  <a:txBody>
                    <a:bodyPr/>
                    <a:lstStyle/>
                    <a:p>
                      <a:pPr algn="r"/>
                      <a:r>
                        <a:rPr kumimoji="1" lang="en-US" altLang="ja-JP" sz="1800" b="1" dirty="0"/>
                        <a:t>5155</a:t>
                      </a:r>
                      <a:endParaRPr kumimoji="1" lang="ja-JP" altLang="en-US" sz="1800" b="1" dirty="0"/>
                    </a:p>
                  </a:txBody>
                  <a:tcPr/>
                </a:tc>
                <a:tc>
                  <a:txBody>
                    <a:bodyPr/>
                    <a:lstStyle/>
                    <a:p>
                      <a:pPr algn="r"/>
                      <a:r>
                        <a:rPr kumimoji="1" lang="en-US" altLang="ja-JP" sz="1800" b="1" dirty="0"/>
                        <a:t>100(2.0)</a:t>
                      </a:r>
                      <a:endParaRPr kumimoji="1" lang="ja-JP" altLang="en-US" sz="1800" b="1" dirty="0"/>
                    </a:p>
                  </a:txBody>
                  <a:tcPr/>
                </a:tc>
                <a:tc>
                  <a:txBody>
                    <a:bodyPr/>
                    <a:lstStyle/>
                    <a:p>
                      <a:pPr algn="r"/>
                      <a:r>
                        <a:rPr kumimoji="1" lang="en-US" altLang="ja-JP" sz="1800" b="1" dirty="0">
                          <a:solidFill>
                            <a:sysClr val="windowText" lastClr="000000"/>
                          </a:solidFill>
                        </a:rPr>
                        <a:t>43 (42.2)</a:t>
                      </a:r>
                      <a:endParaRPr kumimoji="1" lang="ja-JP" altLang="en-US" sz="1800" b="1" dirty="0">
                        <a:solidFill>
                          <a:sysClr val="windowText" lastClr="000000"/>
                        </a:solidFill>
                      </a:endParaRPr>
                    </a:p>
                  </a:txBody>
                  <a:tcPr/>
                </a:tc>
                <a:extLst>
                  <a:ext uri="{0D108BD9-81ED-4DB2-BD59-A6C34878D82A}">
                    <a16:rowId xmlns:a16="http://schemas.microsoft.com/office/drawing/2014/main" val="1855163362"/>
                  </a:ext>
                </a:extLst>
              </a:tr>
              <a:tr h="338559">
                <a:tc>
                  <a:txBody>
                    <a:bodyPr/>
                    <a:lstStyle/>
                    <a:p>
                      <a:r>
                        <a:rPr kumimoji="1" lang="ja-JP" altLang="en-US" sz="1600" b="1" dirty="0"/>
                        <a:t>ダイアモンドプリンセス乗客乗員</a:t>
                      </a:r>
                    </a:p>
                  </a:txBody>
                  <a:tcPr/>
                </a:tc>
                <a:tc>
                  <a:txBody>
                    <a:bodyPr/>
                    <a:lstStyle/>
                    <a:p>
                      <a:pPr algn="r"/>
                      <a:r>
                        <a:rPr kumimoji="1" lang="en-US" altLang="ja-JP" sz="1800" b="1" dirty="0"/>
                        <a:t>3711</a:t>
                      </a:r>
                      <a:endParaRPr kumimoji="1" lang="ja-JP" altLang="en-US" sz="1800" b="1" dirty="0"/>
                    </a:p>
                  </a:txBody>
                  <a:tcPr/>
                </a:tc>
                <a:tc>
                  <a:txBody>
                    <a:bodyPr/>
                    <a:lstStyle/>
                    <a:p>
                      <a:pPr algn="r"/>
                      <a:r>
                        <a:rPr kumimoji="1" lang="en-US" altLang="ja-JP" sz="1800" b="1" dirty="0"/>
                        <a:t>102(19.2)</a:t>
                      </a:r>
                      <a:endParaRPr kumimoji="1" lang="ja-JP" altLang="en-US" sz="1800" b="1" dirty="0"/>
                    </a:p>
                  </a:txBody>
                  <a:tcPr/>
                </a:tc>
                <a:tc>
                  <a:txBody>
                    <a:bodyPr/>
                    <a:lstStyle/>
                    <a:p>
                      <a:pPr algn="r"/>
                      <a:r>
                        <a:rPr kumimoji="1" lang="en-US" altLang="ja-JP" sz="1800" b="1" dirty="0">
                          <a:solidFill>
                            <a:sysClr val="windowText" lastClr="000000"/>
                          </a:solidFill>
                        </a:rPr>
                        <a:t>331 (46.5)</a:t>
                      </a:r>
                      <a:endParaRPr kumimoji="1" lang="ja-JP" altLang="en-US" sz="1800" b="1" dirty="0">
                        <a:solidFill>
                          <a:sysClr val="windowText" lastClr="000000"/>
                        </a:solidFill>
                      </a:endParaRPr>
                    </a:p>
                  </a:txBody>
                  <a:tcPr/>
                </a:tc>
                <a:extLst>
                  <a:ext uri="{0D108BD9-81ED-4DB2-BD59-A6C34878D82A}">
                    <a16:rowId xmlns:a16="http://schemas.microsoft.com/office/drawing/2014/main" val="2180842347"/>
                  </a:ext>
                </a:extLst>
              </a:tr>
              <a:tr h="338559">
                <a:tc>
                  <a:txBody>
                    <a:bodyPr/>
                    <a:lstStyle/>
                    <a:p>
                      <a:r>
                        <a:rPr kumimoji="1" lang="ja-JP" altLang="en-US" sz="1600" b="1" dirty="0"/>
                        <a:t>ボストンホームレスシェルター収容者</a:t>
                      </a:r>
                    </a:p>
                  </a:txBody>
                  <a:tcPr/>
                </a:tc>
                <a:tc>
                  <a:txBody>
                    <a:bodyPr/>
                    <a:lstStyle/>
                    <a:p>
                      <a:pPr algn="r"/>
                      <a:r>
                        <a:rPr kumimoji="1" lang="en-US" altLang="ja-JP" sz="1800" b="1" dirty="0"/>
                        <a:t>408</a:t>
                      </a:r>
                      <a:endParaRPr kumimoji="1" lang="ja-JP" altLang="en-US" sz="1800" b="1" dirty="0"/>
                    </a:p>
                  </a:txBody>
                  <a:tcPr/>
                </a:tc>
                <a:tc>
                  <a:txBody>
                    <a:bodyPr/>
                    <a:lstStyle/>
                    <a:p>
                      <a:pPr algn="r"/>
                      <a:r>
                        <a:rPr kumimoji="1" lang="en-US" altLang="ja-JP" sz="1800" b="1" dirty="0"/>
                        <a:t>147(36.0)</a:t>
                      </a:r>
                      <a:endParaRPr kumimoji="1" lang="ja-JP" altLang="en-US" sz="1800" b="1" dirty="0"/>
                    </a:p>
                  </a:txBody>
                  <a:tcPr/>
                </a:tc>
                <a:tc>
                  <a:txBody>
                    <a:bodyPr/>
                    <a:lstStyle/>
                    <a:p>
                      <a:pPr algn="r"/>
                      <a:r>
                        <a:rPr kumimoji="1" lang="en-US" altLang="ja-JP" sz="1800" b="1" dirty="0">
                          <a:solidFill>
                            <a:sysClr val="windowText" lastClr="000000"/>
                          </a:solidFill>
                        </a:rPr>
                        <a:t>129 (87.8)</a:t>
                      </a:r>
                      <a:endParaRPr kumimoji="1" lang="ja-JP" altLang="en-US" sz="1800" b="1" dirty="0">
                        <a:solidFill>
                          <a:sysClr val="windowText" lastClr="000000"/>
                        </a:solidFill>
                      </a:endParaRPr>
                    </a:p>
                  </a:txBody>
                  <a:tcPr/>
                </a:tc>
                <a:extLst>
                  <a:ext uri="{0D108BD9-81ED-4DB2-BD59-A6C34878D82A}">
                    <a16:rowId xmlns:a16="http://schemas.microsoft.com/office/drawing/2014/main" val="1922289946"/>
                  </a:ext>
                </a:extLst>
              </a:tr>
              <a:tr h="338559">
                <a:tc>
                  <a:txBody>
                    <a:bodyPr/>
                    <a:lstStyle/>
                    <a:p>
                      <a:r>
                        <a:rPr kumimoji="1" lang="ja-JP" altLang="en-US" sz="1600" b="1" dirty="0"/>
                        <a:t>ニューヨーク市産科患者</a:t>
                      </a:r>
                    </a:p>
                  </a:txBody>
                  <a:tcPr/>
                </a:tc>
                <a:tc>
                  <a:txBody>
                    <a:bodyPr/>
                    <a:lstStyle/>
                    <a:p>
                      <a:pPr algn="r"/>
                      <a:r>
                        <a:rPr kumimoji="1" lang="en-US" altLang="ja-JP" sz="1800" b="1" dirty="0"/>
                        <a:t>214</a:t>
                      </a:r>
                      <a:endParaRPr kumimoji="1" lang="ja-JP" altLang="en-US" sz="1800" b="1" dirty="0"/>
                    </a:p>
                  </a:txBody>
                  <a:tcPr/>
                </a:tc>
                <a:tc>
                  <a:txBody>
                    <a:bodyPr/>
                    <a:lstStyle/>
                    <a:p>
                      <a:pPr algn="r"/>
                      <a:r>
                        <a:rPr kumimoji="1" lang="en-US" altLang="ja-JP" sz="1800" b="1" dirty="0"/>
                        <a:t>33(15.4)</a:t>
                      </a:r>
                      <a:endParaRPr kumimoji="1" lang="ja-JP" altLang="en-US" sz="1800" b="1" dirty="0"/>
                    </a:p>
                  </a:txBody>
                  <a:tcPr/>
                </a:tc>
                <a:tc>
                  <a:txBody>
                    <a:bodyPr/>
                    <a:lstStyle/>
                    <a:p>
                      <a:pPr algn="r"/>
                      <a:r>
                        <a:rPr kumimoji="1" lang="en-US" altLang="ja-JP" sz="1800" b="1" dirty="0">
                          <a:solidFill>
                            <a:sysClr val="windowText" lastClr="000000"/>
                          </a:solidFill>
                        </a:rPr>
                        <a:t>29 (87.9)</a:t>
                      </a:r>
                      <a:endParaRPr kumimoji="1" lang="ja-JP" altLang="en-US" sz="1800" b="1" dirty="0">
                        <a:solidFill>
                          <a:sysClr val="windowText" lastClr="000000"/>
                        </a:solidFill>
                      </a:endParaRPr>
                    </a:p>
                  </a:txBody>
                  <a:tcPr/>
                </a:tc>
                <a:extLst>
                  <a:ext uri="{0D108BD9-81ED-4DB2-BD59-A6C34878D82A}">
                    <a16:rowId xmlns:a16="http://schemas.microsoft.com/office/drawing/2014/main" val="2324281894"/>
                  </a:ext>
                </a:extLst>
              </a:tr>
              <a:tr h="338559">
                <a:tc>
                  <a:txBody>
                    <a:bodyPr/>
                    <a:lstStyle/>
                    <a:p>
                      <a:r>
                        <a:rPr kumimoji="1" lang="ja-JP" altLang="en-US" sz="1600" b="1" dirty="0"/>
                        <a:t>空母ルーズベルト乗員</a:t>
                      </a:r>
                    </a:p>
                  </a:txBody>
                  <a:tcPr/>
                </a:tc>
                <a:tc>
                  <a:txBody>
                    <a:bodyPr/>
                    <a:lstStyle/>
                    <a:p>
                      <a:pPr algn="r"/>
                      <a:r>
                        <a:rPr kumimoji="1" lang="en-US" altLang="ja-JP" sz="1800" b="1" dirty="0"/>
                        <a:t>4954</a:t>
                      </a:r>
                      <a:endParaRPr kumimoji="1" lang="ja-JP" altLang="en-US" sz="1800" b="1" dirty="0"/>
                    </a:p>
                  </a:txBody>
                  <a:tcPr/>
                </a:tc>
                <a:tc>
                  <a:txBody>
                    <a:bodyPr/>
                    <a:lstStyle/>
                    <a:p>
                      <a:pPr algn="r"/>
                      <a:r>
                        <a:rPr kumimoji="1" lang="en-US" altLang="ja-JP" sz="1800" b="1" dirty="0"/>
                        <a:t>856(17.3)</a:t>
                      </a:r>
                      <a:endParaRPr kumimoji="1" lang="ja-JP" altLang="en-US" sz="1800" b="1" dirty="0"/>
                    </a:p>
                  </a:txBody>
                  <a:tcPr/>
                </a:tc>
                <a:tc>
                  <a:txBody>
                    <a:bodyPr/>
                    <a:lstStyle/>
                    <a:p>
                      <a:pPr algn="r"/>
                      <a:r>
                        <a:rPr kumimoji="1" lang="en-US" altLang="ja-JP" sz="1800" b="1" dirty="0">
                          <a:solidFill>
                            <a:sysClr val="windowText" lastClr="000000"/>
                          </a:solidFill>
                        </a:rPr>
                        <a:t>c500 (58.4)</a:t>
                      </a:r>
                      <a:endParaRPr kumimoji="1" lang="ja-JP" altLang="en-US" sz="1800" b="1" dirty="0">
                        <a:solidFill>
                          <a:sysClr val="windowText" lastClr="000000"/>
                        </a:solidFill>
                      </a:endParaRPr>
                    </a:p>
                  </a:txBody>
                  <a:tcPr/>
                </a:tc>
                <a:extLst>
                  <a:ext uri="{0D108BD9-81ED-4DB2-BD59-A6C34878D82A}">
                    <a16:rowId xmlns:a16="http://schemas.microsoft.com/office/drawing/2014/main" val="57250432"/>
                  </a:ext>
                </a:extLst>
              </a:tr>
              <a:tr h="338559">
                <a:tc>
                  <a:txBody>
                    <a:bodyPr/>
                    <a:lstStyle/>
                    <a:p>
                      <a:r>
                        <a:rPr kumimoji="1" lang="ja-JP" altLang="en-US" sz="1600" b="1" dirty="0"/>
                        <a:t>武漢からの日本人帰国者</a:t>
                      </a:r>
                    </a:p>
                  </a:txBody>
                  <a:tcPr/>
                </a:tc>
                <a:tc>
                  <a:txBody>
                    <a:bodyPr/>
                    <a:lstStyle/>
                    <a:p>
                      <a:pPr algn="r"/>
                      <a:r>
                        <a:rPr kumimoji="1" lang="en-US" altLang="ja-JP" sz="1800" b="1" dirty="0"/>
                        <a:t>565</a:t>
                      </a:r>
                      <a:endParaRPr kumimoji="1" lang="ja-JP" altLang="en-US" sz="1800" b="1" dirty="0"/>
                    </a:p>
                  </a:txBody>
                  <a:tcPr/>
                </a:tc>
                <a:tc>
                  <a:txBody>
                    <a:bodyPr/>
                    <a:lstStyle/>
                    <a:p>
                      <a:pPr algn="r"/>
                      <a:r>
                        <a:rPr kumimoji="1" lang="en-US" altLang="ja-JP" sz="1800" b="1" dirty="0"/>
                        <a:t>13(2.3)</a:t>
                      </a:r>
                      <a:endParaRPr kumimoji="1" lang="ja-JP" altLang="en-US" sz="1800" b="1" dirty="0"/>
                    </a:p>
                  </a:txBody>
                  <a:tcPr/>
                </a:tc>
                <a:tc>
                  <a:txBody>
                    <a:bodyPr/>
                    <a:lstStyle/>
                    <a:p>
                      <a:pPr algn="r"/>
                      <a:r>
                        <a:rPr kumimoji="1" lang="en-US" altLang="ja-JP" sz="1800" b="1" dirty="0">
                          <a:solidFill>
                            <a:sysClr val="windowText" lastClr="000000"/>
                          </a:solidFill>
                        </a:rPr>
                        <a:t>4 (30.8)</a:t>
                      </a:r>
                      <a:endParaRPr kumimoji="1" lang="ja-JP" altLang="en-US" sz="1800" b="1" dirty="0">
                        <a:solidFill>
                          <a:sysClr val="windowText" lastClr="000000"/>
                        </a:solidFill>
                      </a:endParaRPr>
                    </a:p>
                  </a:txBody>
                  <a:tcPr/>
                </a:tc>
                <a:extLst>
                  <a:ext uri="{0D108BD9-81ED-4DB2-BD59-A6C34878D82A}">
                    <a16:rowId xmlns:a16="http://schemas.microsoft.com/office/drawing/2014/main" val="1983708817"/>
                  </a:ext>
                </a:extLst>
              </a:tr>
              <a:tr h="338559">
                <a:tc>
                  <a:txBody>
                    <a:bodyPr/>
                    <a:lstStyle/>
                    <a:p>
                      <a:r>
                        <a:rPr kumimoji="1" lang="ja-JP" altLang="en-US" sz="1600" b="1" dirty="0"/>
                        <a:t>パンデミック地から帰国したギリシア人</a:t>
                      </a:r>
                    </a:p>
                  </a:txBody>
                  <a:tcPr/>
                </a:tc>
                <a:tc>
                  <a:txBody>
                    <a:bodyPr/>
                    <a:lstStyle/>
                    <a:p>
                      <a:pPr algn="r"/>
                      <a:r>
                        <a:rPr kumimoji="1" lang="en-US" altLang="ja-JP" sz="1800" b="1" dirty="0"/>
                        <a:t>783</a:t>
                      </a:r>
                      <a:endParaRPr kumimoji="1" lang="ja-JP" altLang="en-US" sz="1800" b="1" dirty="0"/>
                    </a:p>
                  </a:txBody>
                  <a:tcPr/>
                </a:tc>
                <a:tc>
                  <a:txBody>
                    <a:bodyPr/>
                    <a:lstStyle/>
                    <a:p>
                      <a:pPr algn="r"/>
                      <a:r>
                        <a:rPr kumimoji="1" lang="en-US" altLang="ja-JP" sz="1800" b="1" dirty="0"/>
                        <a:t>40(5.1)</a:t>
                      </a:r>
                      <a:endParaRPr kumimoji="1" lang="ja-JP" altLang="en-US" sz="1800" b="1" dirty="0"/>
                    </a:p>
                  </a:txBody>
                  <a:tcPr/>
                </a:tc>
                <a:tc>
                  <a:txBody>
                    <a:bodyPr/>
                    <a:lstStyle/>
                    <a:p>
                      <a:pPr algn="r"/>
                      <a:r>
                        <a:rPr kumimoji="1" lang="en-US" altLang="ja-JP" sz="1800" b="1" dirty="0">
                          <a:solidFill>
                            <a:sysClr val="windowText" lastClr="000000"/>
                          </a:solidFill>
                        </a:rPr>
                        <a:t>35 (87.5)</a:t>
                      </a:r>
                      <a:endParaRPr kumimoji="1" lang="ja-JP" altLang="en-US" sz="1800" b="1" dirty="0">
                        <a:solidFill>
                          <a:sysClr val="windowText" lastClr="000000"/>
                        </a:solidFill>
                      </a:endParaRPr>
                    </a:p>
                  </a:txBody>
                  <a:tcPr/>
                </a:tc>
                <a:extLst>
                  <a:ext uri="{0D108BD9-81ED-4DB2-BD59-A6C34878D82A}">
                    <a16:rowId xmlns:a16="http://schemas.microsoft.com/office/drawing/2014/main" val="1132585408"/>
                  </a:ext>
                </a:extLst>
              </a:tr>
              <a:tr h="338559">
                <a:tc>
                  <a:txBody>
                    <a:bodyPr/>
                    <a:lstStyle/>
                    <a:p>
                      <a:r>
                        <a:rPr kumimoji="1" lang="ja-JP" altLang="en-US" sz="1600" b="1" dirty="0"/>
                        <a:t>空母シャルルドゴール乗員</a:t>
                      </a:r>
                    </a:p>
                  </a:txBody>
                  <a:tcPr/>
                </a:tc>
                <a:tc>
                  <a:txBody>
                    <a:bodyPr/>
                    <a:lstStyle/>
                    <a:p>
                      <a:pPr algn="r"/>
                      <a:r>
                        <a:rPr kumimoji="1" lang="en-US" altLang="ja-JP" sz="1800" b="1" dirty="0"/>
                        <a:t>1760</a:t>
                      </a:r>
                      <a:endParaRPr kumimoji="1" lang="ja-JP" altLang="en-US" sz="1800" b="1" dirty="0"/>
                    </a:p>
                  </a:txBody>
                  <a:tcPr/>
                </a:tc>
                <a:tc>
                  <a:txBody>
                    <a:bodyPr/>
                    <a:lstStyle/>
                    <a:p>
                      <a:pPr algn="r"/>
                      <a:r>
                        <a:rPr kumimoji="1" lang="en-US" altLang="ja-JP" sz="1800" b="1" dirty="0"/>
                        <a:t>1046(59.4)</a:t>
                      </a:r>
                      <a:endParaRPr kumimoji="1" lang="ja-JP" altLang="en-US" sz="1800" b="1" dirty="0"/>
                    </a:p>
                  </a:txBody>
                  <a:tcPr/>
                </a:tc>
                <a:tc>
                  <a:txBody>
                    <a:bodyPr/>
                    <a:lstStyle/>
                    <a:p>
                      <a:pPr algn="r"/>
                      <a:r>
                        <a:rPr kumimoji="1" lang="en-US" altLang="ja-JP" sz="1800" b="1" dirty="0">
                          <a:solidFill>
                            <a:sysClr val="windowText" lastClr="000000"/>
                          </a:solidFill>
                        </a:rPr>
                        <a:t>c500 (47.8)</a:t>
                      </a:r>
                      <a:endParaRPr kumimoji="1" lang="ja-JP" altLang="en-US" sz="1800" b="1" dirty="0">
                        <a:solidFill>
                          <a:sysClr val="windowText" lastClr="000000"/>
                        </a:solidFill>
                      </a:endParaRPr>
                    </a:p>
                  </a:txBody>
                  <a:tcPr/>
                </a:tc>
                <a:extLst>
                  <a:ext uri="{0D108BD9-81ED-4DB2-BD59-A6C34878D82A}">
                    <a16:rowId xmlns:a16="http://schemas.microsoft.com/office/drawing/2014/main" val="1007331635"/>
                  </a:ext>
                </a:extLst>
              </a:tr>
              <a:tr h="338559">
                <a:tc>
                  <a:txBody>
                    <a:bodyPr/>
                    <a:lstStyle/>
                    <a:p>
                      <a:r>
                        <a:rPr kumimoji="1" lang="ja-JP" altLang="en-US" sz="1600" b="1" dirty="0"/>
                        <a:t>ロスサンゼルスホームレスシェルター</a:t>
                      </a:r>
                    </a:p>
                  </a:txBody>
                  <a:tcPr/>
                </a:tc>
                <a:tc>
                  <a:txBody>
                    <a:bodyPr/>
                    <a:lstStyle/>
                    <a:p>
                      <a:pPr algn="r"/>
                      <a:r>
                        <a:rPr kumimoji="1" lang="en-US" altLang="ja-JP" sz="1800" b="1" dirty="0"/>
                        <a:t>178</a:t>
                      </a:r>
                      <a:endParaRPr kumimoji="1" lang="ja-JP" altLang="en-US" sz="1800" b="1" dirty="0"/>
                    </a:p>
                  </a:txBody>
                  <a:tcPr/>
                </a:tc>
                <a:tc>
                  <a:txBody>
                    <a:bodyPr/>
                    <a:lstStyle/>
                    <a:p>
                      <a:pPr algn="r"/>
                      <a:r>
                        <a:rPr kumimoji="1" lang="en-US" altLang="ja-JP" sz="1800" b="1" dirty="0"/>
                        <a:t>43(24.2)</a:t>
                      </a:r>
                      <a:endParaRPr kumimoji="1" lang="ja-JP" altLang="en-US" sz="1800" b="1" dirty="0"/>
                    </a:p>
                  </a:txBody>
                  <a:tcPr/>
                </a:tc>
                <a:tc>
                  <a:txBody>
                    <a:bodyPr/>
                    <a:lstStyle/>
                    <a:p>
                      <a:pPr algn="r"/>
                      <a:r>
                        <a:rPr kumimoji="1" lang="en-US" altLang="ja-JP" sz="1800" b="1" dirty="0">
                          <a:solidFill>
                            <a:sysClr val="windowText" lastClr="000000"/>
                          </a:solidFill>
                        </a:rPr>
                        <a:t>27 (62.8)</a:t>
                      </a:r>
                      <a:endParaRPr kumimoji="1" lang="ja-JP" altLang="en-US" sz="1800" b="1" dirty="0">
                        <a:solidFill>
                          <a:sysClr val="windowText" lastClr="000000"/>
                        </a:solidFill>
                      </a:endParaRPr>
                    </a:p>
                  </a:txBody>
                  <a:tcPr/>
                </a:tc>
                <a:extLst>
                  <a:ext uri="{0D108BD9-81ED-4DB2-BD59-A6C34878D82A}">
                    <a16:rowId xmlns:a16="http://schemas.microsoft.com/office/drawing/2014/main" val="3748397914"/>
                  </a:ext>
                </a:extLst>
              </a:tr>
              <a:tr h="338559">
                <a:tc>
                  <a:txBody>
                    <a:bodyPr/>
                    <a:lstStyle/>
                    <a:p>
                      <a:r>
                        <a:rPr kumimoji="1" lang="ja-JP" altLang="en-US" sz="1600" b="1" dirty="0"/>
                        <a:t>ワシントン州老人ホーム入居者</a:t>
                      </a:r>
                    </a:p>
                  </a:txBody>
                  <a:tcPr/>
                </a:tc>
                <a:tc>
                  <a:txBody>
                    <a:bodyPr/>
                    <a:lstStyle/>
                    <a:p>
                      <a:pPr algn="r"/>
                      <a:r>
                        <a:rPr kumimoji="1" lang="en-US" altLang="ja-JP" sz="1800" b="1" dirty="0"/>
                        <a:t>76</a:t>
                      </a:r>
                      <a:endParaRPr kumimoji="1" lang="ja-JP" altLang="en-US" sz="1800" b="1" dirty="0"/>
                    </a:p>
                  </a:txBody>
                  <a:tcPr/>
                </a:tc>
                <a:tc>
                  <a:txBody>
                    <a:bodyPr/>
                    <a:lstStyle/>
                    <a:p>
                      <a:pPr algn="r"/>
                      <a:r>
                        <a:rPr kumimoji="1" lang="en-US" altLang="ja-JP" sz="1800" b="1" dirty="0"/>
                        <a:t>48(63.2)</a:t>
                      </a:r>
                      <a:endParaRPr kumimoji="1" lang="ja-JP" altLang="en-US" sz="1800" b="1" dirty="0"/>
                    </a:p>
                  </a:txBody>
                  <a:tcPr/>
                </a:tc>
                <a:tc>
                  <a:txBody>
                    <a:bodyPr/>
                    <a:lstStyle/>
                    <a:p>
                      <a:pPr algn="r"/>
                      <a:r>
                        <a:rPr kumimoji="1" lang="en-US" altLang="ja-JP" sz="1800" b="1" dirty="0">
                          <a:solidFill>
                            <a:sysClr val="windowText" lastClr="000000"/>
                          </a:solidFill>
                        </a:rPr>
                        <a:t> 3 (6.3)     </a:t>
                      </a:r>
                      <a:endParaRPr kumimoji="1" lang="ja-JP" altLang="en-US" sz="1800" b="1" dirty="0">
                        <a:solidFill>
                          <a:sysClr val="windowText" lastClr="000000"/>
                        </a:solidFill>
                      </a:endParaRPr>
                    </a:p>
                  </a:txBody>
                  <a:tcPr/>
                </a:tc>
                <a:extLst>
                  <a:ext uri="{0D108BD9-81ED-4DB2-BD59-A6C34878D82A}">
                    <a16:rowId xmlns:a16="http://schemas.microsoft.com/office/drawing/2014/main" val="3082756888"/>
                  </a:ext>
                </a:extLst>
              </a:tr>
              <a:tr h="338559">
                <a:tc>
                  <a:txBody>
                    <a:bodyPr/>
                    <a:lstStyle/>
                    <a:p>
                      <a:r>
                        <a:rPr kumimoji="1" lang="ja-JP" altLang="en-US" sz="1600" b="1" dirty="0"/>
                        <a:t>米国刑務所受刑者</a:t>
                      </a:r>
                    </a:p>
                  </a:txBody>
                  <a:tcPr/>
                </a:tc>
                <a:tc>
                  <a:txBody>
                    <a:bodyPr/>
                    <a:lstStyle/>
                    <a:p>
                      <a:pPr algn="r"/>
                      <a:r>
                        <a:rPr kumimoji="1" lang="en-US" altLang="ja-JP" sz="1800" b="1" dirty="0"/>
                        <a:t>4693</a:t>
                      </a:r>
                      <a:endParaRPr kumimoji="1" lang="ja-JP" altLang="en-US" sz="1800" b="1" dirty="0"/>
                    </a:p>
                  </a:txBody>
                  <a:tcPr/>
                </a:tc>
                <a:tc>
                  <a:txBody>
                    <a:bodyPr/>
                    <a:lstStyle/>
                    <a:p>
                      <a:pPr algn="r"/>
                      <a:r>
                        <a:rPr kumimoji="1" lang="en-US" altLang="ja-JP" sz="1800" b="1" dirty="0"/>
                        <a:t>3277(69.8)</a:t>
                      </a:r>
                      <a:endParaRPr kumimoji="1" lang="ja-JP" altLang="en-US" sz="1800" b="1" dirty="0"/>
                    </a:p>
                  </a:txBody>
                  <a:tcPr/>
                </a:tc>
                <a:tc>
                  <a:txBody>
                    <a:bodyPr/>
                    <a:lstStyle/>
                    <a:p>
                      <a:pPr algn="r"/>
                      <a:r>
                        <a:rPr kumimoji="1" lang="en-US" altLang="ja-JP" sz="1800" b="1" dirty="0">
                          <a:solidFill>
                            <a:sysClr val="windowText" lastClr="000000"/>
                          </a:solidFill>
                        </a:rPr>
                        <a:t>3146 (96.0)</a:t>
                      </a:r>
                      <a:endParaRPr kumimoji="1" lang="ja-JP" altLang="en-US" sz="1800" b="1" dirty="0">
                        <a:solidFill>
                          <a:sysClr val="windowText" lastClr="000000"/>
                        </a:solidFill>
                      </a:endParaRPr>
                    </a:p>
                  </a:txBody>
                  <a:tcPr/>
                </a:tc>
                <a:extLst>
                  <a:ext uri="{0D108BD9-81ED-4DB2-BD59-A6C34878D82A}">
                    <a16:rowId xmlns:a16="http://schemas.microsoft.com/office/drawing/2014/main" val="255384602"/>
                  </a:ext>
                </a:extLst>
              </a:tr>
              <a:tr h="338559">
                <a:tc>
                  <a:txBody>
                    <a:bodyPr/>
                    <a:lstStyle/>
                    <a:p>
                      <a:r>
                        <a:rPr kumimoji="1" lang="ja-JP" altLang="en-US" sz="1600" b="1" dirty="0"/>
                        <a:t>ニュ－ジャージー大学病院職員</a:t>
                      </a:r>
                    </a:p>
                  </a:txBody>
                  <a:tcPr/>
                </a:tc>
                <a:tc>
                  <a:txBody>
                    <a:bodyPr/>
                    <a:lstStyle/>
                    <a:p>
                      <a:pPr algn="r"/>
                      <a:r>
                        <a:rPr kumimoji="1" lang="en-US" altLang="ja-JP" sz="1800" b="1" dirty="0"/>
                        <a:t>829</a:t>
                      </a:r>
                      <a:endParaRPr kumimoji="1" lang="ja-JP" altLang="en-US" sz="1800" b="1" dirty="0"/>
                    </a:p>
                  </a:txBody>
                  <a:tcPr/>
                </a:tc>
                <a:tc>
                  <a:txBody>
                    <a:bodyPr/>
                    <a:lstStyle/>
                    <a:p>
                      <a:pPr algn="r"/>
                      <a:r>
                        <a:rPr kumimoji="1" lang="en-US" altLang="ja-JP" sz="1800" b="1" dirty="0"/>
                        <a:t>41(4.9)</a:t>
                      </a:r>
                      <a:endParaRPr kumimoji="1" lang="ja-JP" altLang="en-US" sz="1800" b="1" dirty="0"/>
                    </a:p>
                  </a:txBody>
                  <a:tcPr/>
                </a:tc>
                <a:tc>
                  <a:txBody>
                    <a:bodyPr/>
                    <a:lstStyle/>
                    <a:p>
                      <a:pPr algn="r"/>
                      <a:r>
                        <a:rPr kumimoji="1" lang="en-US" altLang="ja-JP" sz="1800" b="1" dirty="0">
                          <a:solidFill>
                            <a:sysClr val="windowText" lastClr="000000"/>
                          </a:solidFill>
                        </a:rPr>
                        <a:t>27 (65.9)</a:t>
                      </a:r>
                      <a:endParaRPr kumimoji="1" lang="ja-JP" altLang="en-US" sz="1800" b="1" dirty="0">
                        <a:solidFill>
                          <a:sysClr val="windowText" lastClr="000000"/>
                        </a:solidFill>
                      </a:endParaRPr>
                    </a:p>
                  </a:txBody>
                  <a:tcPr/>
                </a:tc>
                <a:extLst>
                  <a:ext uri="{0D108BD9-81ED-4DB2-BD59-A6C34878D82A}">
                    <a16:rowId xmlns:a16="http://schemas.microsoft.com/office/drawing/2014/main" val="4094939336"/>
                  </a:ext>
                </a:extLst>
              </a:tr>
              <a:tr h="338559">
                <a:tc>
                  <a:txBody>
                    <a:bodyPr/>
                    <a:lstStyle/>
                    <a:p>
                      <a:r>
                        <a:rPr kumimoji="1" lang="ja-JP" altLang="en-US" sz="1600" b="1" dirty="0"/>
                        <a:t>インディアナ州住民</a:t>
                      </a:r>
                    </a:p>
                  </a:txBody>
                  <a:tcPr/>
                </a:tc>
                <a:tc>
                  <a:txBody>
                    <a:bodyPr/>
                    <a:lstStyle/>
                    <a:p>
                      <a:pPr algn="r"/>
                      <a:r>
                        <a:rPr kumimoji="1" lang="en-US" altLang="ja-JP" sz="1800" b="1" dirty="0"/>
                        <a:t>4611</a:t>
                      </a:r>
                      <a:endParaRPr kumimoji="1" lang="ja-JP" altLang="en-US" sz="1800" b="1" dirty="0"/>
                    </a:p>
                  </a:txBody>
                  <a:tcPr/>
                </a:tc>
                <a:tc>
                  <a:txBody>
                    <a:bodyPr/>
                    <a:lstStyle/>
                    <a:p>
                      <a:pPr algn="r"/>
                      <a:r>
                        <a:rPr kumimoji="1" lang="en-US" altLang="ja-JP" sz="1800" b="1" dirty="0"/>
                        <a:t>78(1.7)</a:t>
                      </a:r>
                      <a:endParaRPr kumimoji="1" lang="ja-JP" altLang="en-US" sz="1800" b="1" dirty="0"/>
                    </a:p>
                  </a:txBody>
                  <a:tcPr/>
                </a:tc>
                <a:tc>
                  <a:txBody>
                    <a:bodyPr/>
                    <a:lstStyle/>
                    <a:p>
                      <a:pPr algn="r"/>
                      <a:r>
                        <a:rPr kumimoji="1" lang="en-US" altLang="ja-JP" sz="1800" b="1" dirty="0">
                          <a:solidFill>
                            <a:sysClr val="windowText" lastClr="000000"/>
                          </a:solidFill>
                        </a:rPr>
                        <a:t>35 (44.8)</a:t>
                      </a:r>
                      <a:endParaRPr kumimoji="1" lang="ja-JP" altLang="en-US" sz="1800" b="1" dirty="0">
                        <a:solidFill>
                          <a:sysClr val="windowText" lastClr="000000"/>
                        </a:solidFill>
                      </a:endParaRPr>
                    </a:p>
                  </a:txBody>
                  <a:tcPr/>
                </a:tc>
                <a:extLst>
                  <a:ext uri="{0D108BD9-81ED-4DB2-BD59-A6C34878D82A}">
                    <a16:rowId xmlns:a16="http://schemas.microsoft.com/office/drawing/2014/main" val="495010734"/>
                  </a:ext>
                </a:extLst>
              </a:tr>
              <a:tr h="338559">
                <a:tc>
                  <a:txBody>
                    <a:bodyPr/>
                    <a:lstStyle/>
                    <a:p>
                      <a:r>
                        <a:rPr kumimoji="1" lang="ja-JP" altLang="en-US" sz="1600" b="1" dirty="0"/>
                        <a:t>アルゼンチンクルーズ船乗客乗員</a:t>
                      </a:r>
                    </a:p>
                  </a:txBody>
                  <a:tcPr/>
                </a:tc>
                <a:tc>
                  <a:txBody>
                    <a:bodyPr/>
                    <a:lstStyle/>
                    <a:p>
                      <a:pPr algn="r"/>
                      <a:r>
                        <a:rPr kumimoji="1" lang="en-US" altLang="ja-JP" sz="1800" b="1" dirty="0"/>
                        <a:t>217</a:t>
                      </a:r>
                      <a:endParaRPr kumimoji="1" lang="ja-JP" altLang="en-US" sz="1800" b="1" dirty="0"/>
                    </a:p>
                  </a:txBody>
                  <a:tcPr/>
                </a:tc>
                <a:tc>
                  <a:txBody>
                    <a:bodyPr/>
                    <a:lstStyle/>
                    <a:p>
                      <a:pPr algn="r"/>
                      <a:r>
                        <a:rPr kumimoji="1" lang="en-US" altLang="ja-JP" sz="1800" b="1" dirty="0"/>
                        <a:t>128(59.0)</a:t>
                      </a:r>
                      <a:endParaRPr kumimoji="1" lang="ja-JP" altLang="en-US" sz="1800" b="1" dirty="0"/>
                    </a:p>
                  </a:txBody>
                  <a:tcPr/>
                </a:tc>
                <a:tc>
                  <a:txBody>
                    <a:bodyPr/>
                    <a:lstStyle/>
                    <a:p>
                      <a:pPr algn="r"/>
                      <a:r>
                        <a:rPr kumimoji="1" lang="en-US" altLang="ja-JP" sz="1800" b="1" dirty="0">
                          <a:solidFill>
                            <a:sysClr val="windowText" lastClr="000000"/>
                          </a:solidFill>
                        </a:rPr>
                        <a:t>104 (81.3)</a:t>
                      </a:r>
                      <a:endParaRPr kumimoji="1" lang="ja-JP" altLang="en-US" sz="1800" b="1" dirty="0">
                        <a:solidFill>
                          <a:sysClr val="windowText" lastClr="000000"/>
                        </a:solidFill>
                      </a:endParaRPr>
                    </a:p>
                  </a:txBody>
                  <a:tcPr/>
                </a:tc>
                <a:extLst>
                  <a:ext uri="{0D108BD9-81ED-4DB2-BD59-A6C34878D82A}">
                    <a16:rowId xmlns:a16="http://schemas.microsoft.com/office/drawing/2014/main" val="1788684372"/>
                  </a:ext>
                </a:extLst>
              </a:tr>
              <a:tr h="338559">
                <a:tc>
                  <a:txBody>
                    <a:bodyPr/>
                    <a:lstStyle/>
                    <a:p>
                      <a:r>
                        <a:rPr kumimoji="1" lang="ja-JP" altLang="en-US" sz="1600" b="1" dirty="0"/>
                        <a:t>サンフランシスコ住民</a:t>
                      </a:r>
                    </a:p>
                  </a:txBody>
                  <a:tcPr/>
                </a:tc>
                <a:tc>
                  <a:txBody>
                    <a:bodyPr/>
                    <a:lstStyle/>
                    <a:p>
                      <a:pPr algn="r"/>
                      <a:r>
                        <a:rPr kumimoji="1" lang="en-US" altLang="ja-JP" sz="1800" b="1" dirty="0"/>
                        <a:t>4160</a:t>
                      </a:r>
                      <a:endParaRPr kumimoji="1" lang="ja-JP" altLang="en-US" sz="1800" b="1" dirty="0"/>
                    </a:p>
                  </a:txBody>
                  <a:tcPr/>
                </a:tc>
                <a:tc>
                  <a:txBody>
                    <a:bodyPr/>
                    <a:lstStyle/>
                    <a:p>
                      <a:pPr algn="r"/>
                      <a:r>
                        <a:rPr kumimoji="1" lang="en-US" altLang="ja-JP" sz="1800" b="1" dirty="0"/>
                        <a:t>74(1.8)</a:t>
                      </a:r>
                      <a:endParaRPr kumimoji="1" lang="ja-JP" altLang="en-US" sz="1800" b="1" dirty="0"/>
                    </a:p>
                  </a:txBody>
                  <a:tcPr/>
                </a:tc>
                <a:tc>
                  <a:txBody>
                    <a:bodyPr/>
                    <a:lstStyle/>
                    <a:p>
                      <a:pPr algn="r"/>
                      <a:r>
                        <a:rPr kumimoji="1" lang="en-US" altLang="ja-JP" sz="1800" b="1" dirty="0">
                          <a:solidFill>
                            <a:sysClr val="windowText" lastClr="000000"/>
                          </a:solidFill>
                        </a:rPr>
                        <a:t>39 (52.7)</a:t>
                      </a:r>
                      <a:endParaRPr kumimoji="1" lang="ja-JP" altLang="en-US" sz="1800" b="1" dirty="0">
                        <a:solidFill>
                          <a:sysClr val="windowText" lastClr="000000"/>
                        </a:solidFill>
                      </a:endParaRPr>
                    </a:p>
                  </a:txBody>
                  <a:tcPr/>
                </a:tc>
                <a:extLst>
                  <a:ext uri="{0D108BD9-81ED-4DB2-BD59-A6C34878D82A}">
                    <a16:rowId xmlns:a16="http://schemas.microsoft.com/office/drawing/2014/main" val="3823775184"/>
                  </a:ext>
                </a:extLst>
              </a:tr>
            </a:tbl>
          </a:graphicData>
        </a:graphic>
      </p:graphicFrame>
      <p:sp>
        <p:nvSpPr>
          <p:cNvPr id="6" name="テキスト ボックス 5">
            <a:extLst>
              <a:ext uri="{FF2B5EF4-FFF2-40B4-BE49-F238E27FC236}">
                <a16:creationId xmlns:a16="http://schemas.microsoft.com/office/drawing/2014/main" id="{51A93F47-B0B8-4CD9-A829-8F86DD96BC4A}"/>
              </a:ext>
            </a:extLst>
          </p:cNvPr>
          <p:cNvSpPr txBox="1"/>
          <p:nvPr/>
        </p:nvSpPr>
        <p:spPr>
          <a:xfrm>
            <a:off x="693683" y="48785"/>
            <a:ext cx="7455776" cy="461665"/>
          </a:xfrm>
          <a:prstGeom prst="rect">
            <a:avLst/>
          </a:prstGeom>
          <a:noFill/>
        </p:spPr>
        <p:txBody>
          <a:bodyPr wrap="square" rtlCol="0">
            <a:spAutoFit/>
          </a:bodyPr>
          <a:lstStyle/>
          <a:p>
            <a:pPr algn="ctr"/>
            <a:r>
              <a:rPr kumimoji="1" lang="ja-JP" altLang="en-US" sz="2400" b="1" dirty="0"/>
              <a:t>表　</a:t>
            </a:r>
            <a:r>
              <a:rPr kumimoji="1" lang="en-US" altLang="ja-JP" sz="2400" b="1" dirty="0"/>
              <a:t>PCR</a:t>
            </a:r>
            <a:r>
              <a:rPr kumimoji="1" lang="ja-JP" altLang="en-US" sz="2400" b="1" dirty="0"/>
              <a:t>陽性者に占める最後まで無症状の者の比率</a:t>
            </a:r>
          </a:p>
        </p:txBody>
      </p:sp>
      <p:sp>
        <p:nvSpPr>
          <p:cNvPr id="2" name="テキスト ボックス 1">
            <a:extLst>
              <a:ext uri="{FF2B5EF4-FFF2-40B4-BE49-F238E27FC236}">
                <a16:creationId xmlns:a16="http://schemas.microsoft.com/office/drawing/2014/main" id="{BE3E1DA0-5C8E-4751-B373-0CB82BB2C80B}"/>
              </a:ext>
            </a:extLst>
          </p:cNvPr>
          <p:cNvSpPr txBox="1"/>
          <p:nvPr/>
        </p:nvSpPr>
        <p:spPr>
          <a:xfrm>
            <a:off x="28575" y="11072"/>
            <a:ext cx="1285875" cy="369332"/>
          </a:xfrm>
          <a:prstGeom prst="rect">
            <a:avLst/>
          </a:prstGeom>
          <a:solidFill>
            <a:srgbClr val="FFFF00"/>
          </a:solidFill>
        </p:spPr>
        <p:txBody>
          <a:bodyPr wrap="square" rtlCol="0">
            <a:spAutoFit/>
          </a:bodyPr>
          <a:lstStyle/>
          <a:p>
            <a:r>
              <a:rPr kumimoji="1" lang="en-US" altLang="ja-JP" dirty="0"/>
              <a:t>3   722</a:t>
            </a:r>
          </a:p>
        </p:txBody>
      </p:sp>
      <p:sp>
        <p:nvSpPr>
          <p:cNvPr id="8" name="テキスト ボックス 7">
            <a:extLst>
              <a:ext uri="{FF2B5EF4-FFF2-40B4-BE49-F238E27FC236}">
                <a16:creationId xmlns:a16="http://schemas.microsoft.com/office/drawing/2014/main" id="{9E9291F6-6300-45C4-9FFB-8030007E336A}"/>
              </a:ext>
            </a:extLst>
          </p:cNvPr>
          <p:cNvSpPr txBox="1"/>
          <p:nvPr/>
        </p:nvSpPr>
        <p:spPr>
          <a:xfrm>
            <a:off x="5011388" y="6554851"/>
            <a:ext cx="4108861" cy="338554"/>
          </a:xfrm>
          <a:prstGeom prst="rect">
            <a:avLst/>
          </a:prstGeom>
          <a:solidFill>
            <a:schemeClr val="bg1"/>
          </a:solidFill>
        </p:spPr>
        <p:txBody>
          <a:bodyPr wrap="square">
            <a:spAutoFit/>
          </a:bodyPr>
          <a:lstStyle/>
          <a:p>
            <a:pPr algn="ctr"/>
            <a:r>
              <a:rPr lang="en-US" altLang="ja-JP" sz="1600" dirty="0"/>
              <a:t>Oran DP</a:t>
            </a:r>
            <a:r>
              <a:rPr lang="ja-JP" altLang="en-US" sz="1600" dirty="0"/>
              <a:t>他</a:t>
            </a:r>
            <a:r>
              <a:rPr lang="en-US" altLang="ja-JP" sz="1600" dirty="0"/>
              <a:t>. Ann Intern Med. 2020;M20-3012. </a:t>
            </a:r>
            <a:endParaRPr lang="ja-JP" altLang="en-US" sz="1600" dirty="0"/>
          </a:p>
        </p:txBody>
      </p:sp>
    </p:spTree>
    <p:extLst>
      <p:ext uri="{BB962C8B-B14F-4D97-AF65-F5344CB8AC3E}">
        <p14:creationId xmlns:p14="http://schemas.microsoft.com/office/powerpoint/2010/main" val="3083066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6C489F4-044B-44B0-8FA2-86194E15D958}"/>
              </a:ext>
            </a:extLst>
          </p:cNvPr>
          <p:cNvSpPr/>
          <p:nvPr/>
        </p:nvSpPr>
        <p:spPr>
          <a:xfrm>
            <a:off x="173831" y="1331542"/>
            <a:ext cx="8796338" cy="3621184"/>
          </a:xfrm>
          <a:prstGeom prst="rect">
            <a:avLst/>
          </a:prstGeom>
        </p:spPr>
        <p:txBody>
          <a:bodyPr wrap="square">
            <a:spAutoFit/>
          </a:bodyPr>
          <a:lstStyle/>
          <a:p>
            <a:pPr algn="ctr"/>
            <a:r>
              <a:rPr lang="ja-JP" altLang="ja-JP" sz="2400" b="1" dirty="0">
                <a:solidFill>
                  <a:srgbClr val="212121"/>
                </a:solidFill>
                <a:latin typeface="BlinkMacSystemFont"/>
                <a:ea typeface="ＭＳ Ｐゴシック" panose="020B0600070205080204" pitchFamily="50" charset="-128"/>
                <a:cs typeface="ＭＳ Ｐゴシック" panose="020B0600070205080204" pitchFamily="50" charset="-128"/>
              </a:rPr>
              <a:t>感染しても無症状のままの新型コロナ患者は</a:t>
            </a:r>
            <a:r>
              <a:rPr lang="en-US" altLang="ja-JP" sz="2400" b="1" dirty="0">
                <a:solidFill>
                  <a:srgbClr val="212121"/>
                </a:solidFill>
                <a:latin typeface="BlinkMacSystemFont"/>
                <a:ea typeface="ＭＳ Ｐゴシック" panose="020B0600070205080204" pitchFamily="50" charset="-128"/>
                <a:cs typeface="ＭＳ Ｐゴシック" panose="020B0600070205080204" pitchFamily="50" charset="-128"/>
              </a:rPr>
              <a:t>4</a:t>
            </a:r>
            <a:r>
              <a:rPr lang="ja-JP" altLang="en-US" sz="2400" b="1" dirty="0">
                <a:solidFill>
                  <a:srgbClr val="212121"/>
                </a:solidFill>
                <a:latin typeface="BlinkMacSystemFont"/>
                <a:ea typeface="ＭＳ Ｐゴシック" panose="020B0600070205080204" pitchFamily="50" charset="-128"/>
                <a:cs typeface="ＭＳ Ｐゴシック" panose="020B0600070205080204" pitchFamily="50" charset="-128"/>
              </a:rPr>
              <a:t>割（</a:t>
            </a:r>
            <a:r>
              <a:rPr lang="en-US" altLang="ja-JP" sz="2400" b="1" dirty="0">
                <a:solidFill>
                  <a:srgbClr val="212121"/>
                </a:solidFill>
                <a:latin typeface="BlinkMacSystemFont"/>
                <a:ea typeface="ＭＳ Ｐゴシック" panose="020B0600070205080204" pitchFamily="50" charset="-128"/>
                <a:cs typeface="ＭＳ Ｐゴシック" panose="020B0600070205080204" pitchFamily="50" charset="-128"/>
              </a:rPr>
              <a:t>16</a:t>
            </a:r>
            <a:r>
              <a:rPr lang="ja-JP" altLang="en-US" sz="2400" b="1" dirty="0">
                <a:solidFill>
                  <a:srgbClr val="212121"/>
                </a:solidFill>
                <a:latin typeface="BlinkMacSystemFont"/>
                <a:ea typeface="ＭＳ Ｐゴシック" panose="020B0600070205080204" pitchFamily="50" charset="-128"/>
                <a:cs typeface="ＭＳ Ｐゴシック" panose="020B0600070205080204" pitchFamily="50" charset="-128"/>
              </a:rPr>
              <a:t>件の報告）</a:t>
            </a:r>
            <a:endParaRPr lang="ja-JP" altLang="ja-JP" sz="2400" b="1"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lang="en-US" altLang="ja-JP" sz="2000" dirty="0">
              <a:solidFill>
                <a:srgbClr val="212121"/>
              </a:solidFill>
              <a:latin typeface="BlinkMacSystemFont"/>
              <a:ea typeface="ＭＳ Ｐゴシック" panose="020B0600070205080204" pitchFamily="50" charset="-128"/>
              <a:cs typeface="ＭＳ Ｐゴシック" panose="020B0600070205080204" pitchFamily="50" charset="-128"/>
            </a:endParaRPr>
          </a:p>
          <a:p>
            <a:r>
              <a:rPr lang="en-US" altLang="ja-JP" sz="2000" dirty="0">
                <a:solidFill>
                  <a:srgbClr val="212121"/>
                </a:solidFill>
                <a:latin typeface="BlinkMacSystemFont"/>
                <a:ea typeface="ＭＳ Ｐゴシック" panose="020B0600070205080204" pitchFamily="50" charset="-128"/>
                <a:cs typeface="ＭＳ Ｐゴシック" panose="020B0600070205080204" pitchFamily="50" charset="-128"/>
              </a:rPr>
              <a:t>Oran DP</a:t>
            </a:r>
            <a:r>
              <a:rPr lang="ja-JP" altLang="ja-JP" sz="2000" dirty="0">
                <a:solidFill>
                  <a:srgbClr val="212121"/>
                </a:solidFill>
                <a:latin typeface="BlinkMacSystemFont"/>
                <a:ea typeface="ＭＳ Ｐゴシック" panose="020B0600070205080204" pitchFamily="50" charset="-128"/>
                <a:cs typeface="ＭＳ Ｐゴシック" panose="020B0600070205080204" pitchFamily="50" charset="-128"/>
              </a:rPr>
              <a:t>（</a:t>
            </a:r>
            <a:r>
              <a:rPr lang="en-US" altLang="ja-JP" sz="2000" dirty="0">
                <a:solidFill>
                  <a:srgbClr val="212121"/>
                </a:solidFill>
                <a:latin typeface="BlinkMacSystemFont"/>
                <a:ea typeface="ＭＳ Ｐゴシック" panose="020B0600070205080204" pitchFamily="50" charset="-128"/>
                <a:cs typeface="ＭＳ Ｐゴシック" panose="020B0600070205080204" pitchFamily="50" charset="-128"/>
              </a:rPr>
              <a:t>Scripps Research Translational Institute, Scripps Research, La Jolla, California</a:t>
            </a:r>
            <a:r>
              <a:rPr lang="ja-JP" altLang="ja-JP" sz="2000" dirty="0">
                <a:solidFill>
                  <a:srgbClr val="212121"/>
                </a:solidFill>
                <a:latin typeface="BlinkMacSystemFont"/>
                <a:ea typeface="ＭＳ Ｐゴシック" panose="020B0600070205080204" pitchFamily="50" charset="-128"/>
                <a:cs typeface="ＭＳ Ｐゴシック" panose="020B0600070205080204" pitchFamily="50" charset="-128"/>
              </a:rPr>
              <a:t>）</a:t>
            </a:r>
            <a:r>
              <a:rPr lang="en-US" altLang="ja-JP" sz="2000" dirty="0">
                <a:solidFill>
                  <a:srgbClr val="212121"/>
                </a:solidFill>
                <a:latin typeface="BlinkMacSystemFont"/>
                <a:ea typeface="ＭＳ Ｐゴシック" panose="020B0600070205080204" pitchFamily="50" charset="-128"/>
                <a:cs typeface="ＭＳ Ｐゴシック" panose="020B0600070205080204" pitchFamily="50" charset="-128"/>
              </a:rPr>
              <a:t>, </a:t>
            </a:r>
            <a:r>
              <a:rPr lang="en-US" altLang="ja-JP" sz="2000" dirty="0" err="1">
                <a:solidFill>
                  <a:srgbClr val="212121"/>
                </a:solidFill>
                <a:latin typeface="BlinkMacSystemFont"/>
                <a:ea typeface="ＭＳ Ｐゴシック" panose="020B0600070205080204" pitchFamily="50" charset="-128"/>
                <a:cs typeface="ＭＳ Ｐゴシック" panose="020B0600070205080204" pitchFamily="50" charset="-128"/>
              </a:rPr>
              <a:t>Topol</a:t>
            </a:r>
            <a:r>
              <a:rPr lang="en-US" altLang="ja-JP" sz="2000" dirty="0">
                <a:solidFill>
                  <a:srgbClr val="212121"/>
                </a:solidFill>
                <a:latin typeface="BlinkMacSystemFont"/>
                <a:ea typeface="ＭＳ Ｐゴシック" panose="020B0600070205080204" pitchFamily="50" charset="-128"/>
                <a:cs typeface="ＭＳ Ｐゴシック" panose="020B0600070205080204" pitchFamily="50" charset="-128"/>
              </a:rPr>
              <a:t> EJ. </a:t>
            </a:r>
            <a:r>
              <a:rPr lang="en-US" altLang="ja-JP" sz="2000" dirty="0">
                <a:solidFill>
                  <a:srgbClr val="FF0000"/>
                </a:solidFill>
                <a:latin typeface="BlinkMacSystemFont"/>
                <a:ea typeface="ＭＳ Ｐゴシック" panose="020B0600070205080204" pitchFamily="50" charset="-128"/>
                <a:cs typeface="ＭＳ Ｐゴシック" panose="020B0600070205080204" pitchFamily="50" charset="-128"/>
              </a:rPr>
              <a:t>Prevalence of Asymptomatic SARS-CoV-2 Infection: A Narrative Review</a:t>
            </a:r>
            <a:r>
              <a:rPr lang="en-US" altLang="ja-JP" sz="2000" dirty="0">
                <a:solidFill>
                  <a:srgbClr val="212121"/>
                </a:solidFill>
                <a:latin typeface="BlinkMacSystemFont"/>
                <a:ea typeface="ＭＳ Ｐゴシック" panose="020B0600070205080204" pitchFamily="50" charset="-128"/>
                <a:cs typeface="ＭＳ Ｐゴシック" panose="020B0600070205080204" pitchFamily="50" charset="-128"/>
              </a:rPr>
              <a:t> [published online ahead of print, 2020 Jun 3].</a:t>
            </a:r>
            <a:r>
              <a:rPr lang="en-US" altLang="ja-JP" sz="2000" dirty="0">
                <a:solidFill>
                  <a:srgbClr val="212121"/>
                </a:solidFill>
                <a:highlight>
                  <a:srgbClr val="FFFF00"/>
                </a:highlight>
                <a:latin typeface="BlinkMacSystemFont"/>
                <a:ea typeface="ＭＳ Ｐゴシック" panose="020B0600070205080204" pitchFamily="50" charset="-128"/>
                <a:cs typeface="ＭＳ Ｐゴシック" panose="020B0600070205080204" pitchFamily="50" charset="-128"/>
              </a:rPr>
              <a:t> Ann Intern Med</a:t>
            </a:r>
            <a:r>
              <a:rPr lang="en-US" altLang="ja-JP" sz="2000" dirty="0">
                <a:solidFill>
                  <a:srgbClr val="212121"/>
                </a:solidFill>
                <a:latin typeface="BlinkMacSystemFont"/>
                <a:ea typeface="ＭＳ Ｐゴシック" panose="020B0600070205080204" pitchFamily="50" charset="-128"/>
                <a:cs typeface="ＭＳ Ｐゴシック" panose="020B0600070205080204" pitchFamily="50" charset="-128"/>
              </a:rPr>
              <a:t>. 2020;M20-3012. doi:10.7326/M20-3012</a:t>
            </a:r>
          </a:p>
          <a:p>
            <a:endParaRPr lang="en-US" altLang="ja-JP" sz="2000" dirty="0">
              <a:solidFill>
                <a:srgbClr val="212121"/>
              </a:solidFill>
              <a:latin typeface="BlinkMacSystemFont"/>
              <a:ea typeface="ＭＳ Ｐゴシック" panose="020B0600070205080204" pitchFamily="50" charset="-128"/>
              <a:cs typeface="ＭＳ Ｐゴシック" panose="020B0600070205080204" pitchFamily="50" charset="-128"/>
            </a:endParaRPr>
          </a:p>
          <a:p>
            <a:pPr>
              <a:lnSpc>
                <a:spcPct val="150000"/>
              </a:lnSpc>
            </a:pPr>
            <a:r>
              <a:rPr lang="ja-JP" altLang="en-US" sz="200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要約の要約：これまでの報告をまとめると、</a:t>
            </a:r>
            <a:r>
              <a:rPr lang="ja-JP" altLang="en-US" sz="2000" dirty="0">
                <a:solidFill>
                  <a:srgbClr val="FF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新型コロナウイルスに感染した者のうち</a:t>
            </a:r>
            <a:r>
              <a:rPr lang="en-US" altLang="ja-JP" sz="2000" dirty="0">
                <a:solidFill>
                  <a:srgbClr val="FF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40</a:t>
            </a:r>
            <a:r>
              <a:rPr lang="ja-JP" altLang="en-US" sz="2000" dirty="0">
                <a:solidFill>
                  <a:srgbClr val="FF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altLang="ja-JP" sz="2000" dirty="0">
                <a:solidFill>
                  <a:srgbClr val="FF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45</a:t>
            </a:r>
            <a:r>
              <a:rPr lang="ja-JP" altLang="en-US" sz="2000" dirty="0">
                <a:solidFill>
                  <a:srgbClr val="FF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％が最後まで無症状であると推定される</a:t>
            </a:r>
            <a:r>
              <a:rPr lang="ja-JP" altLang="en-US" sz="200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。また感染後</a:t>
            </a:r>
            <a:r>
              <a:rPr lang="en-US" altLang="ja-JP" sz="200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2</a:t>
            </a:r>
            <a:r>
              <a:rPr lang="ja-JP" altLang="en-US" sz="200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週間以上にわたって二次感染を起こす可能性があるようだ。</a:t>
            </a:r>
            <a:endParaRPr lang="en-US" altLang="ja-JP" sz="20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85113A30-F238-43E7-B9C9-FE83EE7FFE5C}"/>
              </a:ext>
            </a:extLst>
          </p:cNvPr>
          <p:cNvSpPr txBox="1"/>
          <p:nvPr/>
        </p:nvSpPr>
        <p:spPr>
          <a:xfrm>
            <a:off x="1682715" y="583538"/>
            <a:ext cx="1285875" cy="369332"/>
          </a:xfrm>
          <a:prstGeom prst="rect">
            <a:avLst/>
          </a:prstGeom>
          <a:solidFill>
            <a:srgbClr val="FFFF00"/>
          </a:solidFill>
        </p:spPr>
        <p:txBody>
          <a:bodyPr wrap="square" rtlCol="0">
            <a:spAutoFit/>
          </a:bodyPr>
          <a:lstStyle/>
          <a:p>
            <a:r>
              <a:rPr kumimoji="1" lang="en-US" altLang="ja-JP" dirty="0"/>
              <a:t>3   722</a:t>
            </a:r>
          </a:p>
        </p:txBody>
      </p:sp>
    </p:spTree>
    <p:extLst>
      <p:ext uri="{BB962C8B-B14F-4D97-AF65-F5344CB8AC3E}">
        <p14:creationId xmlns:p14="http://schemas.microsoft.com/office/powerpoint/2010/main" val="1912323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6C489F4-044B-44B0-8FA2-86194E15D958}"/>
              </a:ext>
            </a:extLst>
          </p:cNvPr>
          <p:cNvSpPr/>
          <p:nvPr/>
        </p:nvSpPr>
        <p:spPr>
          <a:xfrm>
            <a:off x="128587" y="160288"/>
            <a:ext cx="8796338" cy="5929508"/>
          </a:xfrm>
          <a:prstGeom prst="rect">
            <a:avLst/>
          </a:prstGeom>
        </p:spPr>
        <p:txBody>
          <a:bodyPr wrap="square">
            <a:spAutoFit/>
          </a:bodyPr>
          <a:lstStyle/>
          <a:p>
            <a:pPr algn="ctr"/>
            <a:r>
              <a:rPr lang="ja-JP" altLang="ja-JP" sz="2400" b="1" dirty="0">
                <a:solidFill>
                  <a:srgbClr val="212121"/>
                </a:solidFill>
                <a:latin typeface="BlinkMacSystemFont"/>
                <a:ea typeface="ＭＳ Ｐゴシック" panose="020B0600070205080204" pitchFamily="50" charset="-128"/>
                <a:cs typeface="ＭＳ Ｐゴシック" panose="020B0600070205080204" pitchFamily="50" charset="-128"/>
              </a:rPr>
              <a:t>感染しても無症状のままの新型コロナ患者は</a:t>
            </a:r>
            <a:r>
              <a:rPr lang="en-US" altLang="ja-JP" sz="2400" b="1" dirty="0">
                <a:solidFill>
                  <a:srgbClr val="212121"/>
                </a:solidFill>
                <a:latin typeface="BlinkMacSystemFont"/>
                <a:ea typeface="ＭＳ Ｐゴシック" panose="020B0600070205080204" pitchFamily="50" charset="-128"/>
                <a:cs typeface="ＭＳ Ｐゴシック" panose="020B0600070205080204" pitchFamily="50" charset="-128"/>
              </a:rPr>
              <a:t>4</a:t>
            </a:r>
            <a:r>
              <a:rPr lang="ja-JP" altLang="en-US" sz="2400" b="1" dirty="0">
                <a:solidFill>
                  <a:srgbClr val="212121"/>
                </a:solidFill>
                <a:latin typeface="BlinkMacSystemFont"/>
                <a:ea typeface="ＭＳ Ｐゴシック" panose="020B0600070205080204" pitchFamily="50" charset="-128"/>
                <a:cs typeface="ＭＳ Ｐゴシック" panose="020B0600070205080204" pitchFamily="50" charset="-128"/>
              </a:rPr>
              <a:t>割（</a:t>
            </a:r>
            <a:r>
              <a:rPr lang="en-US" altLang="ja-JP" sz="2400" b="1" dirty="0">
                <a:solidFill>
                  <a:srgbClr val="212121"/>
                </a:solidFill>
                <a:latin typeface="BlinkMacSystemFont"/>
                <a:ea typeface="ＭＳ Ｐゴシック" panose="020B0600070205080204" pitchFamily="50" charset="-128"/>
                <a:cs typeface="ＭＳ Ｐゴシック" panose="020B0600070205080204" pitchFamily="50" charset="-128"/>
              </a:rPr>
              <a:t>16</a:t>
            </a:r>
            <a:r>
              <a:rPr lang="ja-JP" altLang="en-US" sz="2400" b="1" dirty="0">
                <a:solidFill>
                  <a:srgbClr val="212121"/>
                </a:solidFill>
                <a:latin typeface="BlinkMacSystemFont"/>
                <a:ea typeface="ＭＳ Ｐゴシック" panose="020B0600070205080204" pitchFamily="50" charset="-128"/>
                <a:cs typeface="ＭＳ Ｐゴシック" panose="020B0600070205080204" pitchFamily="50" charset="-128"/>
              </a:rPr>
              <a:t>件の報告）</a:t>
            </a:r>
            <a:endParaRPr lang="ja-JP" altLang="ja-JP" sz="2400" b="1"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lang="en-US" altLang="ja-JP" sz="2000" dirty="0">
              <a:solidFill>
                <a:srgbClr val="212121"/>
              </a:solidFill>
              <a:latin typeface="BlinkMacSystemFont"/>
              <a:ea typeface="ＭＳ Ｐゴシック" panose="020B0600070205080204" pitchFamily="50" charset="-128"/>
              <a:cs typeface="ＭＳ Ｐゴシック" panose="020B0600070205080204" pitchFamily="50" charset="-128"/>
            </a:endParaRPr>
          </a:p>
          <a:p>
            <a:r>
              <a:rPr lang="en-US" altLang="ja-JP" sz="2000" dirty="0">
                <a:solidFill>
                  <a:srgbClr val="212121"/>
                </a:solidFill>
                <a:latin typeface="BlinkMacSystemFont"/>
                <a:ea typeface="ＭＳ Ｐゴシック" panose="020B0600070205080204" pitchFamily="50" charset="-128"/>
                <a:cs typeface="ＭＳ Ｐゴシック" panose="020B0600070205080204" pitchFamily="50" charset="-128"/>
              </a:rPr>
              <a:t>Oran DP</a:t>
            </a:r>
            <a:r>
              <a:rPr lang="ja-JP" altLang="ja-JP" sz="2000" dirty="0">
                <a:solidFill>
                  <a:srgbClr val="212121"/>
                </a:solidFill>
                <a:latin typeface="BlinkMacSystemFont"/>
                <a:ea typeface="ＭＳ Ｐゴシック" panose="020B0600070205080204" pitchFamily="50" charset="-128"/>
                <a:cs typeface="ＭＳ Ｐゴシック" panose="020B0600070205080204" pitchFamily="50" charset="-128"/>
              </a:rPr>
              <a:t>（</a:t>
            </a:r>
            <a:r>
              <a:rPr lang="en-US" altLang="ja-JP" sz="2000" dirty="0">
                <a:solidFill>
                  <a:srgbClr val="212121"/>
                </a:solidFill>
                <a:latin typeface="BlinkMacSystemFont"/>
                <a:ea typeface="ＭＳ Ｐゴシック" panose="020B0600070205080204" pitchFamily="50" charset="-128"/>
                <a:cs typeface="ＭＳ Ｐゴシック" panose="020B0600070205080204" pitchFamily="50" charset="-128"/>
              </a:rPr>
              <a:t>Scripps Research Translational Institute, Scripps Research, La Jolla, California</a:t>
            </a:r>
            <a:r>
              <a:rPr lang="ja-JP" altLang="ja-JP" sz="2000" dirty="0">
                <a:solidFill>
                  <a:srgbClr val="212121"/>
                </a:solidFill>
                <a:latin typeface="BlinkMacSystemFont"/>
                <a:ea typeface="ＭＳ Ｐゴシック" panose="020B0600070205080204" pitchFamily="50" charset="-128"/>
                <a:cs typeface="ＭＳ Ｐゴシック" panose="020B0600070205080204" pitchFamily="50" charset="-128"/>
              </a:rPr>
              <a:t>）</a:t>
            </a:r>
            <a:r>
              <a:rPr lang="en-US" altLang="ja-JP" sz="2000" dirty="0">
                <a:solidFill>
                  <a:srgbClr val="212121"/>
                </a:solidFill>
                <a:latin typeface="BlinkMacSystemFont"/>
                <a:ea typeface="ＭＳ Ｐゴシック" panose="020B0600070205080204" pitchFamily="50" charset="-128"/>
                <a:cs typeface="ＭＳ Ｐゴシック" panose="020B0600070205080204" pitchFamily="50" charset="-128"/>
              </a:rPr>
              <a:t>, </a:t>
            </a:r>
            <a:r>
              <a:rPr lang="en-US" altLang="ja-JP" sz="2000" dirty="0" err="1">
                <a:solidFill>
                  <a:srgbClr val="212121"/>
                </a:solidFill>
                <a:latin typeface="BlinkMacSystemFont"/>
                <a:ea typeface="ＭＳ Ｐゴシック" panose="020B0600070205080204" pitchFamily="50" charset="-128"/>
                <a:cs typeface="ＭＳ Ｐゴシック" panose="020B0600070205080204" pitchFamily="50" charset="-128"/>
              </a:rPr>
              <a:t>Topol</a:t>
            </a:r>
            <a:r>
              <a:rPr lang="en-US" altLang="ja-JP" sz="2000" dirty="0">
                <a:solidFill>
                  <a:srgbClr val="212121"/>
                </a:solidFill>
                <a:latin typeface="BlinkMacSystemFont"/>
                <a:ea typeface="ＭＳ Ｐゴシック" panose="020B0600070205080204" pitchFamily="50" charset="-128"/>
                <a:cs typeface="ＭＳ Ｐゴシック" panose="020B0600070205080204" pitchFamily="50" charset="-128"/>
              </a:rPr>
              <a:t> EJ. </a:t>
            </a:r>
            <a:r>
              <a:rPr lang="en-US" altLang="ja-JP" sz="2000" dirty="0">
                <a:solidFill>
                  <a:srgbClr val="FF0000"/>
                </a:solidFill>
                <a:latin typeface="BlinkMacSystemFont"/>
                <a:ea typeface="ＭＳ Ｐゴシック" panose="020B0600070205080204" pitchFamily="50" charset="-128"/>
                <a:cs typeface="ＭＳ Ｐゴシック" panose="020B0600070205080204" pitchFamily="50" charset="-128"/>
              </a:rPr>
              <a:t>Prevalence of Asymptomatic SARS-CoV-2 Infection: A Narrative Review</a:t>
            </a:r>
            <a:r>
              <a:rPr lang="en-US" altLang="ja-JP" sz="2000" dirty="0">
                <a:solidFill>
                  <a:srgbClr val="212121"/>
                </a:solidFill>
                <a:latin typeface="BlinkMacSystemFont"/>
                <a:ea typeface="ＭＳ Ｐゴシック" panose="020B0600070205080204" pitchFamily="50" charset="-128"/>
                <a:cs typeface="ＭＳ Ｐゴシック" panose="020B0600070205080204" pitchFamily="50" charset="-128"/>
              </a:rPr>
              <a:t> [published online ahead of print, 2020 Jun 3].</a:t>
            </a:r>
            <a:r>
              <a:rPr lang="en-US" altLang="ja-JP" sz="2000" dirty="0">
                <a:solidFill>
                  <a:srgbClr val="212121"/>
                </a:solidFill>
                <a:highlight>
                  <a:srgbClr val="FFFF00"/>
                </a:highlight>
                <a:latin typeface="BlinkMacSystemFont"/>
                <a:ea typeface="ＭＳ Ｐゴシック" panose="020B0600070205080204" pitchFamily="50" charset="-128"/>
                <a:cs typeface="ＭＳ Ｐゴシック" panose="020B0600070205080204" pitchFamily="50" charset="-128"/>
              </a:rPr>
              <a:t> Ann Intern Med</a:t>
            </a:r>
            <a:r>
              <a:rPr lang="en-US" altLang="ja-JP" sz="2000" dirty="0">
                <a:solidFill>
                  <a:srgbClr val="212121"/>
                </a:solidFill>
                <a:latin typeface="BlinkMacSystemFont"/>
                <a:ea typeface="ＭＳ Ｐゴシック" panose="020B0600070205080204" pitchFamily="50" charset="-128"/>
                <a:cs typeface="ＭＳ Ｐゴシック" panose="020B0600070205080204" pitchFamily="50" charset="-128"/>
              </a:rPr>
              <a:t>. 2020;M20-3012. doi:10.7326/M20-3012</a:t>
            </a:r>
          </a:p>
          <a:p>
            <a:endParaRPr lang="en-US" altLang="ja-JP" sz="2000" dirty="0">
              <a:solidFill>
                <a:srgbClr val="212121"/>
              </a:solidFill>
              <a:latin typeface="BlinkMacSystemFont"/>
              <a:ea typeface="ＭＳ Ｐゴシック" panose="020B0600070205080204" pitchFamily="50" charset="-128"/>
              <a:cs typeface="ＭＳ Ｐゴシック" panose="020B0600070205080204" pitchFamily="50" charset="-128"/>
            </a:endParaRPr>
          </a:p>
          <a:p>
            <a:pPr>
              <a:lnSpc>
                <a:spcPct val="150000"/>
              </a:lnSpc>
            </a:pPr>
            <a:r>
              <a:rPr lang="ja-JP" altLang="en-US" sz="200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要約の要約：これまでの報告をまとめると、</a:t>
            </a:r>
            <a:r>
              <a:rPr lang="ja-JP" altLang="en-US" sz="2000" dirty="0">
                <a:solidFill>
                  <a:srgbClr val="FF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新型コロナウイルスに感染した者のうち</a:t>
            </a:r>
            <a:r>
              <a:rPr lang="en-US" altLang="ja-JP" sz="2000" dirty="0">
                <a:solidFill>
                  <a:srgbClr val="FF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40</a:t>
            </a:r>
            <a:r>
              <a:rPr lang="ja-JP" altLang="en-US" sz="2000" dirty="0">
                <a:solidFill>
                  <a:srgbClr val="FF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altLang="ja-JP" sz="2000" dirty="0">
                <a:solidFill>
                  <a:srgbClr val="FF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45</a:t>
            </a:r>
            <a:r>
              <a:rPr lang="ja-JP" altLang="en-US" sz="2000" dirty="0">
                <a:solidFill>
                  <a:srgbClr val="FF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％が最後まで無症状であると推定される</a:t>
            </a:r>
            <a:r>
              <a:rPr lang="ja-JP" altLang="en-US" sz="200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。また感染後</a:t>
            </a:r>
            <a:r>
              <a:rPr lang="en-US" altLang="ja-JP" sz="200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2</a:t>
            </a:r>
            <a:r>
              <a:rPr lang="ja-JP" altLang="en-US" sz="200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週間以上にわたって二次感染を起こす可能性があるようだ。</a:t>
            </a:r>
            <a:endParaRPr lang="en-US" altLang="ja-JP" sz="20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ct val="150000"/>
              </a:lnSpc>
            </a:pPr>
            <a:endParaRPr lang="en-US" altLang="ja-JP" sz="20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nSpc>
                <a:spcPct val="150000"/>
              </a:lnSpc>
            </a:pPr>
            <a:r>
              <a:rPr lang="ja-JP" altLang="en-US" sz="200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したがって、</a:t>
            </a:r>
            <a:r>
              <a:rPr lang="ja-JP" altLang="en-US" sz="2000" dirty="0">
                <a:solidFill>
                  <a:srgbClr val="FF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症状のない者に対しても</a:t>
            </a:r>
            <a:r>
              <a:rPr lang="en-US" altLang="ja-JP" sz="2000" dirty="0">
                <a:solidFill>
                  <a:srgbClr val="FF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PCR</a:t>
            </a:r>
            <a:r>
              <a:rPr lang="ja-JP" altLang="en-US" sz="2000" dirty="0">
                <a:solidFill>
                  <a:srgbClr val="FF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rPr>
              <a:t>検査をすべきである</a:t>
            </a:r>
            <a:r>
              <a:rPr lang="ja-JP" altLang="en-US" sz="200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en-US" altLang="ja-JP" sz="200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PCR</a:t>
            </a:r>
            <a:r>
              <a:rPr lang="ja-JP" altLang="en-US" sz="200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検査数を増やせない場合、スマホやスマートウオッチなどを使った体温・心拍数モニター監視装置を多くの住民に装着する、あるいは、下水中のコロナ</a:t>
            </a:r>
            <a:r>
              <a:rPr lang="en-US" altLang="ja-JP" sz="200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RNA</a:t>
            </a:r>
            <a:r>
              <a:rPr lang="ja-JP" altLang="en-US" sz="2000" dirty="0">
                <a:latin typeface="ＭＳ Ｐゴシック" panose="020B0600070205080204" pitchFamily="50" charset="-128"/>
                <a:ea typeface="ＭＳ Ｐゴシック" panose="020B0600070205080204" pitchFamily="50" charset="-128"/>
                <a:cs typeface="ＭＳ Ｐゴシック" panose="020B0600070205080204" pitchFamily="50" charset="-128"/>
              </a:rPr>
              <a:t>モニターなどで、患者発生を早期に検知できるようにすることも考慮する必要がある。</a:t>
            </a:r>
            <a:endParaRPr lang="ja-JP" altLang="ja-JP" sz="20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85113A30-F238-43E7-B9C9-FE83EE7FFE5C}"/>
              </a:ext>
            </a:extLst>
          </p:cNvPr>
          <p:cNvSpPr txBox="1"/>
          <p:nvPr/>
        </p:nvSpPr>
        <p:spPr>
          <a:xfrm>
            <a:off x="1682715" y="583538"/>
            <a:ext cx="1285875" cy="369332"/>
          </a:xfrm>
          <a:prstGeom prst="rect">
            <a:avLst/>
          </a:prstGeom>
          <a:solidFill>
            <a:srgbClr val="FFFF00"/>
          </a:solidFill>
        </p:spPr>
        <p:txBody>
          <a:bodyPr wrap="square" rtlCol="0">
            <a:spAutoFit/>
          </a:bodyPr>
          <a:lstStyle/>
          <a:p>
            <a:r>
              <a:rPr kumimoji="1" lang="en-US" altLang="ja-JP" dirty="0"/>
              <a:t>3   722</a:t>
            </a:r>
          </a:p>
        </p:txBody>
      </p:sp>
    </p:spTree>
    <p:extLst>
      <p:ext uri="{BB962C8B-B14F-4D97-AF65-F5344CB8AC3E}">
        <p14:creationId xmlns:p14="http://schemas.microsoft.com/office/powerpoint/2010/main" val="298949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A3FA6AF-835B-49F7-9E90-5FB7C79B3EC6}"/>
              </a:ext>
            </a:extLst>
          </p:cNvPr>
          <p:cNvSpPr txBox="1"/>
          <p:nvPr/>
        </p:nvSpPr>
        <p:spPr>
          <a:xfrm>
            <a:off x="1037690" y="801384"/>
            <a:ext cx="6596009" cy="646331"/>
          </a:xfrm>
          <a:prstGeom prst="rect">
            <a:avLst/>
          </a:prstGeom>
          <a:noFill/>
        </p:spPr>
        <p:txBody>
          <a:bodyPr wrap="square" rtlCol="0">
            <a:spAutoFit/>
          </a:bodyPr>
          <a:lstStyle/>
          <a:p>
            <a:pPr algn="ctr"/>
            <a:r>
              <a:rPr kumimoji="1" lang="ja-JP" altLang="en-US" sz="3600" b="1" dirty="0"/>
              <a:t>無症状の時期に感染が広がる</a:t>
            </a:r>
          </a:p>
        </p:txBody>
      </p:sp>
    </p:spTree>
    <p:extLst>
      <p:ext uri="{BB962C8B-B14F-4D97-AF65-F5344CB8AC3E}">
        <p14:creationId xmlns:p14="http://schemas.microsoft.com/office/powerpoint/2010/main" val="767170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3461805-0BF7-401A-BDA6-7A5D8A2790E6}"/>
              </a:ext>
            </a:extLst>
          </p:cNvPr>
          <p:cNvSpPr txBox="1"/>
          <p:nvPr/>
        </p:nvSpPr>
        <p:spPr>
          <a:xfrm>
            <a:off x="430924" y="-298"/>
            <a:ext cx="8534400" cy="954107"/>
          </a:xfrm>
          <a:prstGeom prst="rect">
            <a:avLst/>
          </a:prstGeom>
          <a:noFill/>
        </p:spPr>
        <p:txBody>
          <a:bodyPr wrap="square" rtlCol="0">
            <a:spAutoFit/>
          </a:bodyPr>
          <a:lstStyle/>
          <a:p>
            <a:pPr algn="ctr"/>
            <a:r>
              <a:rPr kumimoji="1" lang="ja-JP" altLang="en-US" sz="2800" b="1" dirty="0"/>
              <a:t>無症状の感染者から二次感染が高率に発生している</a:t>
            </a:r>
            <a:endParaRPr kumimoji="1" lang="en-US" altLang="ja-JP" sz="2800" b="1" dirty="0"/>
          </a:p>
          <a:p>
            <a:pPr algn="ctr"/>
            <a:r>
              <a:rPr kumimoji="1" lang="ja-JP" altLang="en-US" sz="2800" b="1" dirty="0"/>
              <a:t>（広州第八人民病院症例）</a:t>
            </a:r>
          </a:p>
        </p:txBody>
      </p:sp>
      <p:pic>
        <p:nvPicPr>
          <p:cNvPr id="4" name="図 3">
            <a:extLst>
              <a:ext uri="{FF2B5EF4-FFF2-40B4-BE49-F238E27FC236}">
                <a16:creationId xmlns:a16="http://schemas.microsoft.com/office/drawing/2014/main" id="{284515C8-AAC8-4E4B-A90F-5DA63444FAE9}"/>
              </a:ext>
            </a:extLst>
          </p:cNvPr>
          <p:cNvPicPr/>
          <p:nvPr/>
        </p:nvPicPr>
        <p:blipFill rotWithShape="1">
          <a:blip r:embed="rId3"/>
          <a:srcRect l="36114" t="53840" r="51709" b="39697"/>
          <a:stretch/>
        </p:blipFill>
        <p:spPr bwMode="auto">
          <a:xfrm>
            <a:off x="1287515" y="3260579"/>
            <a:ext cx="6905297" cy="2313057"/>
          </a:xfrm>
          <a:prstGeom prst="rect">
            <a:avLst/>
          </a:prstGeom>
          <a:ln>
            <a:noFill/>
          </a:ln>
          <a:extLst>
            <a:ext uri="{53640926-AAD7-44D8-BBD7-CCE9431645EC}">
              <a14:shadowObscured xmlns:a14="http://schemas.microsoft.com/office/drawing/2010/main"/>
            </a:ext>
          </a:extLst>
        </p:spPr>
      </p:pic>
      <p:pic>
        <p:nvPicPr>
          <p:cNvPr id="10" name="図 9">
            <a:extLst>
              <a:ext uri="{FF2B5EF4-FFF2-40B4-BE49-F238E27FC236}">
                <a16:creationId xmlns:a16="http://schemas.microsoft.com/office/drawing/2014/main" id="{0C5B622F-7AED-498C-A7C0-D4FA8A3C248F}"/>
              </a:ext>
            </a:extLst>
          </p:cNvPr>
          <p:cNvPicPr/>
          <p:nvPr/>
        </p:nvPicPr>
        <p:blipFill rotWithShape="1">
          <a:blip r:embed="rId3"/>
          <a:srcRect l="25416" t="85021" r="60927" b="12553"/>
          <a:stretch/>
        </p:blipFill>
        <p:spPr bwMode="auto">
          <a:xfrm>
            <a:off x="895932" y="5650195"/>
            <a:ext cx="7827654" cy="476667"/>
          </a:xfrm>
          <a:prstGeom prst="rect">
            <a:avLst/>
          </a:prstGeom>
          <a:ln>
            <a:noFill/>
          </a:ln>
          <a:extLst>
            <a:ext uri="{53640926-AAD7-44D8-BBD7-CCE9431645EC}">
              <a14:shadowObscured xmlns:a14="http://schemas.microsoft.com/office/drawing/2010/main"/>
            </a:ext>
          </a:extLst>
        </p:spPr>
      </p:pic>
      <p:sp>
        <p:nvSpPr>
          <p:cNvPr id="15" name="テキスト ボックス 14">
            <a:extLst>
              <a:ext uri="{FF2B5EF4-FFF2-40B4-BE49-F238E27FC236}">
                <a16:creationId xmlns:a16="http://schemas.microsoft.com/office/drawing/2014/main" id="{7BD45F53-670A-4BB6-8FFF-4F02E10313D8}"/>
              </a:ext>
            </a:extLst>
          </p:cNvPr>
          <p:cNvSpPr txBox="1"/>
          <p:nvPr/>
        </p:nvSpPr>
        <p:spPr>
          <a:xfrm>
            <a:off x="2243958" y="1051038"/>
            <a:ext cx="1826172" cy="461665"/>
          </a:xfrm>
          <a:prstGeom prst="rect">
            <a:avLst/>
          </a:prstGeom>
          <a:noFill/>
        </p:spPr>
        <p:txBody>
          <a:bodyPr wrap="square">
            <a:spAutoFit/>
          </a:bodyPr>
          <a:lstStyle/>
          <a:p>
            <a:pPr algn="ctr"/>
            <a:r>
              <a:rPr kumimoji="1" lang="ja-JP" altLang="en-US" sz="2400" dirty="0">
                <a:solidFill>
                  <a:srgbClr val="00B050"/>
                </a:solidFill>
              </a:rPr>
              <a:t>■</a:t>
            </a:r>
            <a:r>
              <a:rPr kumimoji="1" lang="ja-JP" altLang="en-US" sz="2400" dirty="0"/>
              <a:t>濃厚接触</a:t>
            </a:r>
            <a:endParaRPr kumimoji="1" lang="en-US" altLang="ja-JP" sz="2400" dirty="0"/>
          </a:p>
        </p:txBody>
      </p:sp>
      <p:sp>
        <p:nvSpPr>
          <p:cNvPr id="17" name="テキスト ボックス 16">
            <a:extLst>
              <a:ext uri="{FF2B5EF4-FFF2-40B4-BE49-F238E27FC236}">
                <a16:creationId xmlns:a16="http://schemas.microsoft.com/office/drawing/2014/main" id="{FF6DB94A-9BFC-4FE9-AC10-E65B4D74A6D7}"/>
              </a:ext>
            </a:extLst>
          </p:cNvPr>
          <p:cNvSpPr txBox="1"/>
          <p:nvPr/>
        </p:nvSpPr>
        <p:spPr>
          <a:xfrm>
            <a:off x="2442342" y="1694839"/>
            <a:ext cx="2982310" cy="461665"/>
          </a:xfrm>
          <a:prstGeom prst="rect">
            <a:avLst/>
          </a:prstGeom>
          <a:noFill/>
        </p:spPr>
        <p:txBody>
          <a:bodyPr wrap="square">
            <a:spAutoFit/>
          </a:bodyPr>
          <a:lstStyle/>
          <a:p>
            <a:pPr algn="ctr"/>
            <a:r>
              <a:rPr kumimoji="1" lang="ja-JP" altLang="en-US" sz="2400" dirty="0">
                <a:solidFill>
                  <a:srgbClr val="FF0000"/>
                </a:solidFill>
              </a:rPr>
              <a:t>●</a:t>
            </a:r>
            <a:r>
              <a:rPr kumimoji="1" lang="ja-JP" altLang="en-US" sz="2400" dirty="0"/>
              <a:t>一次感染者発病</a:t>
            </a:r>
            <a:endParaRPr kumimoji="1" lang="en-US" altLang="ja-JP" sz="2400" dirty="0"/>
          </a:p>
        </p:txBody>
      </p:sp>
      <p:sp>
        <p:nvSpPr>
          <p:cNvPr id="23" name="テキスト ボックス 22">
            <a:extLst>
              <a:ext uri="{FF2B5EF4-FFF2-40B4-BE49-F238E27FC236}">
                <a16:creationId xmlns:a16="http://schemas.microsoft.com/office/drawing/2014/main" id="{932A0AF9-FDA2-45D4-B35F-FC24B46FC20C}"/>
              </a:ext>
            </a:extLst>
          </p:cNvPr>
          <p:cNvSpPr txBox="1"/>
          <p:nvPr/>
        </p:nvSpPr>
        <p:spPr>
          <a:xfrm>
            <a:off x="3154418" y="2269324"/>
            <a:ext cx="2835164" cy="461665"/>
          </a:xfrm>
          <a:prstGeom prst="rect">
            <a:avLst/>
          </a:prstGeom>
          <a:noFill/>
        </p:spPr>
        <p:txBody>
          <a:bodyPr wrap="square">
            <a:spAutoFit/>
          </a:bodyPr>
          <a:lstStyle/>
          <a:p>
            <a:pPr algn="ctr"/>
            <a:r>
              <a:rPr kumimoji="1" lang="ja-JP" altLang="en-US" sz="2400" dirty="0">
                <a:solidFill>
                  <a:srgbClr val="0070C0"/>
                </a:solidFill>
              </a:rPr>
              <a:t>●</a:t>
            </a:r>
            <a:r>
              <a:rPr kumimoji="1" lang="ja-JP" altLang="en-US" sz="2400" dirty="0"/>
              <a:t>二次感染者発病</a:t>
            </a:r>
            <a:endParaRPr kumimoji="1" lang="en-US" altLang="ja-JP" sz="2400" dirty="0"/>
          </a:p>
        </p:txBody>
      </p:sp>
      <p:cxnSp>
        <p:nvCxnSpPr>
          <p:cNvPr id="25" name="直線矢印コネクタ 24">
            <a:extLst>
              <a:ext uri="{FF2B5EF4-FFF2-40B4-BE49-F238E27FC236}">
                <a16:creationId xmlns:a16="http://schemas.microsoft.com/office/drawing/2014/main" id="{8A3DF340-602E-4F3F-9946-BCEC27B1ECFF}"/>
              </a:ext>
            </a:extLst>
          </p:cNvPr>
          <p:cNvCxnSpPr/>
          <p:nvPr/>
        </p:nvCxnSpPr>
        <p:spPr>
          <a:xfrm>
            <a:off x="2543503" y="1422050"/>
            <a:ext cx="0" cy="1713186"/>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0AF60426-F548-4EF8-ADBD-D801B694E677}"/>
              </a:ext>
            </a:extLst>
          </p:cNvPr>
          <p:cNvCxnSpPr>
            <a:cxnSpLocks/>
          </p:cNvCxnSpPr>
          <p:nvPr/>
        </p:nvCxnSpPr>
        <p:spPr>
          <a:xfrm>
            <a:off x="2853558" y="2068436"/>
            <a:ext cx="0" cy="10668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EE08FDE5-B649-4F7F-837E-12CA68763B39}"/>
              </a:ext>
            </a:extLst>
          </p:cNvPr>
          <p:cNvCxnSpPr>
            <a:cxnSpLocks/>
          </p:cNvCxnSpPr>
          <p:nvPr/>
        </p:nvCxnSpPr>
        <p:spPr>
          <a:xfrm>
            <a:off x="3478924" y="2703921"/>
            <a:ext cx="0" cy="431315"/>
          </a:xfrm>
          <a:prstGeom prst="straightConnector1">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A0B35C04-E8EB-43DB-9819-DD7250A345AD}"/>
              </a:ext>
            </a:extLst>
          </p:cNvPr>
          <p:cNvSpPr txBox="1"/>
          <p:nvPr/>
        </p:nvSpPr>
        <p:spPr>
          <a:xfrm>
            <a:off x="34332" y="6273225"/>
            <a:ext cx="8910320" cy="584775"/>
          </a:xfrm>
          <a:prstGeom prst="rect">
            <a:avLst/>
          </a:prstGeom>
          <a:solidFill>
            <a:schemeClr val="bg1"/>
          </a:solidFill>
        </p:spPr>
        <p:txBody>
          <a:bodyPr wrap="square">
            <a:spAutoFit/>
          </a:bodyPr>
          <a:lstStyle/>
          <a:p>
            <a:r>
              <a:rPr lang="en-US" altLang="ja-JP" sz="16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He X, et al. Temporal dynamics in viral shedding and transmissibility of. </a:t>
            </a:r>
            <a:r>
              <a:rPr lang="en-US" altLang="ja-JP" sz="1600" i="1" kern="100" dirty="0">
                <a:solidFill>
                  <a:srgbClr val="212121"/>
                </a:solidFill>
                <a:latin typeface="&amp;quot"/>
                <a:ea typeface="游明朝" panose="02020400000000000000" pitchFamily="18" charset="-128"/>
                <a:cs typeface="Times New Roman" panose="02020603050405020304" pitchFamily="18" charset="0"/>
              </a:rPr>
              <a:t>Nat Med</a:t>
            </a:r>
            <a:r>
              <a:rPr lang="en-US" altLang="ja-JP" sz="16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2020;10.1038/s41591-020-0869-5. </a:t>
            </a:r>
            <a:endParaRPr lang="ja-JP" altLang="en-US" sz="1600" dirty="0"/>
          </a:p>
        </p:txBody>
      </p:sp>
    </p:spTree>
    <p:extLst>
      <p:ext uri="{BB962C8B-B14F-4D97-AF65-F5344CB8AC3E}">
        <p14:creationId xmlns:p14="http://schemas.microsoft.com/office/powerpoint/2010/main" val="1816828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3B623F5-C4E7-4926-A07B-DE9015029ACA}"/>
              </a:ext>
            </a:extLst>
          </p:cNvPr>
          <p:cNvSpPr txBox="1"/>
          <p:nvPr/>
        </p:nvSpPr>
        <p:spPr>
          <a:xfrm>
            <a:off x="494785" y="643466"/>
            <a:ext cx="8460828" cy="3907545"/>
          </a:xfrm>
          <a:prstGeom prst="rect">
            <a:avLst/>
          </a:prstGeom>
          <a:noFill/>
        </p:spPr>
        <p:txBody>
          <a:bodyPr wrap="square" rtlCol="0">
            <a:spAutoFit/>
          </a:bodyPr>
          <a:lstStyle/>
          <a:p>
            <a:pPr algn="ctr">
              <a:lnSpc>
                <a:spcPct val="150000"/>
              </a:lnSpc>
            </a:pPr>
            <a:r>
              <a:rPr kumimoji="1" lang="ja-JP" altLang="en-US" sz="2800" b="1" dirty="0"/>
              <a:t>無症状者から感染する根拠</a:t>
            </a:r>
            <a:endParaRPr kumimoji="1" lang="en-US" altLang="ja-JP" sz="2800" b="1" dirty="0"/>
          </a:p>
          <a:p>
            <a:pPr>
              <a:lnSpc>
                <a:spcPct val="150000"/>
              </a:lnSpc>
            </a:pPr>
            <a:endParaRPr kumimoji="1" lang="en-US" altLang="ja-JP" sz="2800" b="1" dirty="0"/>
          </a:p>
          <a:p>
            <a:pPr marL="457200" indent="-457200">
              <a:lnSpc>
                <a:spcPct val="150000"/>
              </a:lnSpc>
              <a:buFont typeface="Arial" panose="020B0604020202020204" pitchFamily="34" charset="0"/>
              <a:buChar char="•"/>
            </a:pPr>
            <a:r>
              <a:rPr kumimoji="1" lang="ja-JP" altLang="en-US" sz="2800" b="1" dirty="0"/>
              <a:t>濃厚接触者のサーベイランスで無症状者のＰＣＲ陽性例が多数発見されている</a:t>
            </a:r>
            <a:endParaRPr kumimoji="1" lang="en-US" altLang="ja-JP" sz="2800" b="1" dirty="0"/>
          </a:p>
          <a:p>
            <a:pPr marL="457200" indent="-457200">
              <a:lnSpc>
                <a:spcPct val="150000"/>
              </a:lnSpc>
              <a:buFont typeface="Arial" panose="020B0604020202020204" pitchFamily="34" charset="0"/>
              <a:buChar char="•"/>
            </a:pPr>
            <a:r>
              <a:rPr kumimoji="1" lang="ja-JP" altLang="en-US" sz="2800" b="1" dirty="0"/>
              <a:t>新型コロナ感染者では、発病直前に唾液・鼻腔咽頭分泌液中のウイルス量が最大となる</a:t>
            </a:r>
            <a:endParaRPr kumimoji="1" lang="en-US" altLang="ja-JP" sz="2800" b="1" dirty="0"/>
          </a:p>
        </p:txBody>
      </p:sp>
      <p:sp>
        <p:nvSpPr>
          <p:cNvPr id="4" name="テキスト ボックス 3">
            <a:extLst>
              <a:ext uri="{FF2B5EF4-FFF2-40B4-BE49-F238E27FC236}">
                <a16:creationId xmlns:a16="http://schemas.microsoft.com/office/drawing/2014/main" id="{95F53895-737F-471A-ADA5-6A7C8130B61E}"/>
              </a:ext>
            </a:extLst>
          </p:cNvPr>
          <p:cNvSpPr txBox="1"/>
          <p:nvPr/>
        </p:nvSpPr>
        <p:spPr>
          <a:xfrm>
            <a:off x="422866" y="5687454"/>
            <a:ext cx="8460828" cy="923330"/>
          </a:xfrm>
          <a:prstGeom prst="rect">
            <a:avLst/>
          </a:prstGeom>
          <a:solidFill>
            <a:schemeClr val="bg1"/>
          </a:solidFill>
        </p:spPr>
        <p:txBody>
          <a:bodyPr wrap="square">
            <a:spAutoFit/>
          </a:bodyPr>
          <a:lstStyle/>
          <a:p>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Furukawa NW, Brooks JT, Sobel J. Evidence Supporting Transmission of Severe Acute Respiratory Syndrome Coronavirus 2 While </a:t>
            </a:r>
            <a:r>
              <a:rPr lang="en-US" altLang="ja-JP" u="sng" kern="100" dirty="0" err="1">
                <a:latin typeface="ＭＳ Ｐゴシック" panose="020B0600070205080204" pitchFamily="50" charset="-128"/>
                <a:ea typeface="ＭＳ Ｐゴシック" panose="020B0600070205080204" pitchFamily="50" charset="-128"/>
                <a:cs typeface="Times New Roman" panose="02020603050405020304" pitchFamily="18" charset="0"/>
              </a:rPr>
              <a:t>Presymptomatic</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 or Asymptomatic. </a:t>
            </a:r>
            <a:r>
              <a:rPr lang="en-US" altLang="ja-JP" i="1" kern="100" dirty="0" err="1">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Emerg</a:t>
            </a:r>
            <a:r>
              <a:rPr lang="en-US" altLang="ja-JP" i="1" kern="100" dirty="0">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 Infect Dis</a:t>
            </a:r>
            <a:r>
              <a:rPr lang="en-US" altLang="ja-JP" kern="100" dirty="0">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kern="100" dirty="0">
                <a:latin typeface="ＭＳ Ｐゴシック" panose="020B0600070205080204" pitchFamily="50" charset="-128"/>
                <a:ea typeface="ＭＳ Ｐゴシック" panose="020B0600070205080204" pitchFamily="50" charset="-128"/>
                <a:cs typeface="Times New Roman" panose="02020603050405020304" pitchFamily="18" charset="0"/>
              </a:rPr>
              <a:t> 2020;26(7):e201595. </a:t>
            </a:r>
            <a:endParaRPr lang="ja-JP" altLang="en-US" dirty="0"/>
          </a:p>
        </p:txBody>
      </p:sp>
    </p:spTree>
    <p:extLst>
      <p:ext uri="{BB962C8B-B14F-4D97-AF65-F5344CB8AC3E}">
        <p14:creationId xmlns:p14="http://schemas.microsoft.com/office/powerpoint/2010/main" val="3481149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38FAF9B-70AB-4B97-A677-36829FC2774C}"/>
              </a:ext>
            </a:extLst>
          </p:cNvPr>
          <p:cNvPicPr/>
          <p:nvPr/>
        </p:nvPicPr>
        <p:blipFill rotWithShape="1">
          <a:blip r:embed="rId3"/>
          <a:srcRect l="16115" t="17529" r="52288" b="56511"/>
          <a:stretch/>
        </p:blipFill>
        <p:spPr bwMode="auto">
          <a:xfrm>
            <a:off x="571499" y="1080095"/>
            <a:ext cx="8382000" cy="5191125"/>
          </a:xfrm>
          <a:prstGeom prst="rect">
            <a:avLst/>
          </a:prstGeom>
          <a:ln>
            <a:noFill/>
          </a:ln>
          <a:extLst>
            <a:ext uri="{53640926-AAD7-44D8-BBD7-CCE9431645EC}">
              <a14:shadowObscured xmlns:a14="http://schemas.microsoft.com/office/drawing/2010/main"/>
            </a:ext>
          </a:extLst>
        </p:spPr>
      </p:pic>
      <p:sp>
        <p:nvSpPr>
          <p:cNvPr id="3" name="テキスト ボックス 2">
            <a:extLst>
              <a:ext uri="{FF2B5EF4-FFF2-40B4-BE49-F238E27FC236}">
                <a16:creationId xmlns:a16="http://schemas.microsoft.com/office/drawing/2014/main" id="{6E0428DF-4112-46C0-8405-AF64CB515320}"/>
              </a:ext>
            </a:extLst>
          </p:cNvPr>
          <p:cNvSpPr txBox="1"/>
          <p:nvPr/>
        </p:nvSpPr>
        <p:spPr>
          <a:xfrm>
            <a:off x="276224" y="65147"/>
            <a:ext cx="8677275" cy="646331"/>
          </a:xfrm>
          <a:prstGeom prst="rect">
            <a:avLst/>
          </a:prstGeom>
          <a:noFill/>
        </p:spPr>
        <p:txBody>
          <a:bodyPr wrap="square" rtlCol="0">
            <a:spAutoFit/>
          </a:bodyPr>
          <a:lstStyle/>
          <a:p>
            <a:r>
              <a:rPr kumimoji="1" lang="ja-JP" altLang="en-US" sz="3600" b="1" dirty="0"/>
              <a:t>一次感染者のウイルス量は発病時が最大</a:t>
            </a:r>
          </a:p>
        </p:txBody>
      </p:sp>
      <p:sp>
        <p:nvSpPr>
          <p:cNvPr id="4" name="テキスト ボックス 3">
            <a:extLst>
              <a:ext uri="{FF2B5EF4-FFF2-40B4-BE49-F238E27FC236}">
                <a16:creationId xmlns:a16="http://schemas.microsoft.com/office/drawing/2014/main" id="{D8FDC8EB-709F-4513-AAE5-4A72426F8C08}"/>
              </a:ext>
            </a:extLst>
          </p:cNvPr>
          <p:cNvSpPr txBox="1"/>
          <p:nvPr/>
        </p:nvSpPr>
        <p:spPr>
          <a:xfrm>
            <a:off x="3429000" y="5596523"/>
            <a:ext cx="3629025" cy="523220"/>
          </a:xfrm>
          <a:prstGeom prst="rect">
            <a:avLst/>
          </a:prstGeom>
          <a:solidFill>
            <a:schemeClr val="bg1"/>
          </a:solidFill>
        </p:spPr>
        <p:txBody>
          <a:bodyPr wrap="square" rtlCol="0">
            <a:spAutoFit/>
          </a:bodyPr>
          <a:lstStyle/>
          <a:p>
            <a:pPr algn="ctr"/>
            <a:r>
              <a:rPr kumimoji="1" lang="ja-JP" altLang="en-US" sz="2800" b="1" dirty="0"/>
              <a:t>発病後経過日数</a:t>
            </a:r>
          </a:p>
        </p:txBody>
      </p:sp>
      <p:sp>
        <p:nvSpPr>
          <p:cNvPr id="5" name="テキスト ボックス 4">
            <a:extLst>
              <a:ext uri="{FF2B5EF4-FFF2-40B4-BE49-F238E27FC236}">
                <a16:creationId xmlns:a16="http://schemas.microsoft.com/office/drawing/2014/main" id="{89D53A72-1D40-42E3-B41D-EDE4445150F7}"/>
              </a:ext>
            </a:extLst>
          </p:cNvPr>
          <p:cNvSpPr txBox="1"/>
          <p:nvPr/>
        </p:nvSpPr>
        <p:spPr>
          <a:xfrm>
            <a:off x="276224" y="1718792"/>
            <a:ext cx="1046440" cy="3373820"/>
          </a:xfrm>
          <a:prstGeom prst="rect">
            <a:avLst/>
          </a:prstGeom>
          <a:solidFill>
            <a:schemeClr val="bg1"/>
          </a:solidFill>
        </p:spPr>
        <p:txBody>
          <a:bodyPr vert="eaVert" wrap="square" rtlCol="0">
            <a:spAutoFit/>
          </a:bodyPr>
          <a:lstStyle/>
          <a:p>
            <a:pPr algn="ctr"/>
            <a:r>
              <a:rPr kumimoji="1" lang="ja-JP" altLang="en-US" sz="2800" dirty="0"/>
              <a:t>←</a:t>
            </a:r>
            <a:r>
              <a:rPr kumimoji="1" lang="ja-JP" altLang="en-US" sz="2000" dirty="0"/>
              <a:t>多　ウイルス量　少</a:t>
            </a:r>
            <a:r>
              <a:rPr kumimoji="1" lang="ja-JP" altLang="en-US" sz="2800" dirty="0"/>
              <a:t>→</a:t>
            </a:r>
            <a:endParaRPr kumimoji="1" lang="en-US" altLang="ja-JP" sz="2800" dirty="0"/>
          </a:p>
          <a:p>
            <a:pPr algn="ctr"/>
            <a:r>
              <a:rPr kumimoji="1" lang="en-US" altLang="ja-JP" sz="2800" dirty="0"/>
              <a:t>PCR</a:t>
            </a:r>
            <a:r>
              <a:rPr kumimoji="1" lang="ja-JP" altLang="en-US" sz="2800" dirty="0"/>
              <a:t>　</a:t>
            </a:r>
            <a:r>
              <a:rPr kumimoji="1" lang="en-US" altLang="ja-JP" sz="2800" dirty="0"/>
              <a:t>Ct</a:t>
            </a:r>
            <a:r>
              <a:rPr kumimoji="1" lang="ja-JP" altLang="en-US" sz="2800" dirty="0"/>
              <a:t>値</a:t>
            </a:r>
            <a:endParaRPr kumimoji="1" lang="en-US" altLang="ja-JP" sz="2800" dirty="0"/>
          </a:p>
        </p:txBody>
      </p:sp>
      <p:sp>
        <p:nvSpPr>
          <p:cNvPr id="6" name="テキスト ボックス 5">
            <a:extLst>
              <a:ext uri="{FF2B5EF4-FFF2-40B4-BE49-F238E27FC236}">
                <a16:creationId xmlns:a16="http://schemas.microsoft.com/office/drawing/2014/main" id="{EF3DA54B-91C4-43D8-9DD2-2CF12C4BD62E}"/>
              </a:ext>
            </a:extLst>
          </p:cNvPr>
          <p:cNvSpPr txBox="1"/>
          <p:nvPr/>
        </p:nvSpPr>
        <p:spPr>
          <a:xfrm>
            <a:off x="276224" y="664597"/>
            <a:ext cx="8677275" cy="830997"/>
          </a:xfrm>
          <a:prstGeom prst="rect">
            <a:avLst/>
          </a:prstGeom>
          <a:noFill/>
        </p:spPr>
        <p:txBody>
          <a:bodyPr wrap="square" rtlCol="0">
            <a:spAutoFit/>
          </a:bodyPr>
          <a:lstStyle/>
          <a:p>
            <a:r>
              <a:rPr kumimoji="1" lang="en-US" altLang="ja-JP" sz="2400" dirty="0"/>
              <a:t>PCR</a:t>
            </a:r>
            <a:r>
              <a:rPr kumimoji="1" lang="ja-JP" altLang="en-US" sz="2400" dirty="0"/>
              <a:t>検査では</a:t>
            </a:r>
            <a:r>
              <a:rPr kumimoji="1" lang="en-US" altLang="ja-JP" sz="2400" dirty="0"/>
              <a:t>40</a:t>
            </a:r>
            <a:r>
              <a:rPr kumimoji="1" lang="ja-JP" altLang="en-US" sz="2400" dirty="0"/>
              <a:t>回以上の増幅回数（</a:t>
            </a:r>
            <a:r>
              <a:rPr kumimoji="1" lang="en-US" altLang="ja-JP" sz="2400" dirty="0"/>
              <a:t>Ct</a:t>
            </a:r>
            <a:r>
              <a:rPr kumimoji="1" lang="ja-JP" altLang="en-US" sz="2400" dirty="0"/>
              <a:t>値）をウイルス陰性と判定</a:t>
            </a:r>
          </a:p>
        </p:txBody>
      </p:sp>
      <p:sp>
        <p:nvSpPr>
          <p:cNvPr id="8" name="テキスト ボックス 7">
            <a:extLst>
              <a:ext uri="{FF2B5EF4-FFF2-40B4-BE49-F238E27FC236}">
                <a16:creationId xmlns:a16="http://schemas.microsoft.com/office/drawing/2014/main" id="{94B43002-45CB-476B-A596-1D7953912CAD}"/>
              </a:ext>
            </a:extLst>
          </p:cNvPr>
          <p:cNvSpPr txBox="1"/>
          <p:nvPr/>
        </p:nvSpPr>
        <p:spPr>
          <a:xfrm>
            <a:off x="3648074" y="1309487"/>
            <a:ext cx="1114425" cy="369332"/>
          </a:xfrm>
          <a:prstGeom prst="rect">
            <a:avLst/>
          </a:prstGeom>
          <a:solidFill>
            <a:srgbClr val="FFFF00"/>
          </a:solidFill>
        </p:spPr>
        <p:txBody>
          <a:bodyPr wrap="square" rtlCol="0">
            <a:spAutoFit/>
          </a:bodyPr>
          <a:lstStyle/>
          <a:p>
            <a:r>
              <a:rPr kumimoji="1" lang="en-US" altLang="ja-JP" dirty="0"/>
              <a:t>3  417</a:t>
            </a:r>
            <a:endParaRPr kumimoji="1" lang="ja-JP" altLang="en-US" dirty="0"/>
          </a:p>
        </p:txBody>
      </p:sp>
      <p:sp>
        <p:nvSpPr>
          <p:cNvPr id="7" name="テキスト ボックス 6">
            <a:extLst>
              <a:ext uri="{FF2B5EF4-FFF2-40B4-BE49-F238E27FC236}">
                <a16:creationId xmlns:a16="http://schemas.microsoft.com/office/drawing/2014/main" id="{7B2611A8-8E75-40C2-BB6B-06DFAF9F18F9}"/>
              </a:ext>
            </a:extLst>
          </p:cNvPr>
          <p:cNvSpPr txBox="1"/>
          <p:nvPr/>
        </p:nvSpPr>
        <p:spPr>
          <a:xfrm>
            <a:off x="43179" y="6275748"/>
            <a:ext cx="8910320" cy="584775"/>
          </a:xfrm>
          <a:prstGeom prst="rect">
            <a:avLst/>
          </a:prstGeom>
          <a:solidFill>
            <a:schemeClr val="bg1"/>
          </a:solidFill>
        </p:spPr>
        <p:txBody>
          <a:bodyPr wrap="square">
            <a:spAutoFit/>
          </a:bodyPr>
          <a:lstStyle/>
          <a:p>
            <a:r>
              <a:rPr lang="en-US" altLang="ja-JP" sz="16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He X, et al. Temporal dynamics in viral shedding and transmissibility of. </a:t>
            </a:r>
            <a:r>
              <a:rPr lang="en-US" altLang="ja-JP" sz="1600" i="1" kern="100" dirty="0">
                <a:solidFill>
                  <a:srgbClr val="212121"/>
                </a:solidFill>
                <a:latin typeface="&amp;quot"/>
                <a:ea typeface="游明朝" panose="02020400000000000000" pitchFamily="18" charset="-128"/>
                <a:cs typeface="Times New Roman" panose="02020603050405020304" pitchFamily="18" charset="0"/>
              </a:rPr>
              <a:t>Nat Med</a:t>
            </a:r>
            <a:r>
              <a:rPr lang="en-US" altLang="ja-JP" sz="16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2020;10.1038/s41591-020-0869-5. </a:t>
            </a:r>
            <a:endParaRPr lang="ja-JP" altLang="en-US" sz="1600" dirty="0"/>
          </a:p>
        </p:txBody>
      </p:sp>
    </p:spTree>
    <p:extLst>
      <p:ext uri="{BB962C8B-B14F-4D97-AF65-F5344CB8AC3E}">
        <p14:creationId xmlns:p14="http://schemas.microsoft.com/office/powerpoint/2010/main" val="1051825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D6C9A5A-46BB-42B6-905B-18820AD79266}"/>
              </a:ext>
            </a:extLst>
          </p:cNvPr>
          <p:cNvSpPr txBox="1"/>
          <p:nvPr/>
        </p:nvSpPr>
        <p:spPr>
          <a:xfrm>
            <a:off x="419101" y="145226"/>
            <a:ext cx="8229600" cy="523220"/>
          </a:xfrm>
          <a:prstGeom prst="rect">
            <a:avLst/>
          </a:prstGeom>
          <a:solidFill>
            <a:schemeClr val="bg1"/>
          </a:solidFill>
        </p:spPr>
        <p:txBody>
          <a:bodyPr wrap="square" rtlCol="0">
            <a:spAutoFit/>
          </a:bodyPr>
          <a:lstStyle/>
          <a:p>
            <a:pPr algn="ctr"/>
            <a:r>
              <a:rPr kumimoji="1" lang="ja-JP" altLang="en-US" sz="2800" b="1" dirty="0"/>
              <a:t>発病者との濃厚接触のタイミングと二次感染率</a:t>
            </a:r>
          </a:p>
        </p:txBody>
      </p:sp>
      <p:sp>
        <p:nvSpPr>
          <p:cNvPr id="7" name="テキスト ボックス 6">
            <a:extLst>
              <a:ext uri="{FF2B5EF4-FFF2-40B4-BE49-F238E27FC236}">
                <a16:creationId xmlns:a16="http://schemas.microsoft.com/office/drawing/2014/main" id="{F894C6F6-56DA-46E7-BE76-040EE39D6C1D}"/>
              </a:ext>
            </a:extLst>
          </p:cNvPr>
          <p:cNvSpPr txBox="1"/>
          <p:nvPr/>
        </p:nvSpPr>
        <p:spPr>
          <a:xfrm>
            <a:off x="3819403" y="5618500"/>
            <a:ext cx="1752600" cy="461665"/>
          </a:xfrm>
          <a:prstGeom prst="rect">
            <a:avLst/>
          </a:prstGeom>
          <a:solidFill>
            <a:schemeClr val="bg1"/>
          </a:solidFill>
        </p:spPr>
        <p:txBody>
          <a:bodyPr wrap="square" rtlCol="0">
            <a:spAutoFit/>
          </a:bodyPr>
          <a:lstStyle/>
          <a:p>
            <a:pPr algn="r"/>
            <a:r>
              <a:rPr kumimoji="1" lang="ja-JP" altLang="en-US" sz="2400" dirty="0"/>
              <a:t>発病後日数</a:t>
            </a:r>
          </a:p>
        </p:txBody>
      </p:sp>
      <p:grpSp>
        <p:nvGrpSpPr>
          <p:cNvPr id="26" name="グループ化 25">
            <a:extLst>
              <a:ext uri="{FF2B5EF4-FFF2-40B4-BE49-F238E27FC236}">
                <a16:creationId xmlns:a16="http://schemas.microsoft.com/office/drawing/2014/main" id="{865D8887-8990-453E-A474-CF0F30116D33}"/>
              </a:ext>
            </a:extLst>
          </p:cNvPr>
          <p:cNvGrpSpPr/>
          <p:nvPr/>
        </p:nvGrpSpPr>
        <p:grpSpPr>
          <a:xfrm>
            <a:off x="2173649" y="1313771"/>
            <a:ext cx="5112975" cy="3739709"/>
            <a:chOff x="2008743" y="1424984"/>
            <a:chExt cx="3728177" cy="3739709"/>
          </a:xfrm>
        </p:grpSpPr>
        <p:sp>
          <p:nvSpPr>
            <p:cNvPr id="10" name="テキスト ボックス 9">
              <a:extLst>
                <a:ext uri="{FF2B5EF4-FFF2-40B4-BE49-F238E27FC236}">
                  <a16:creationId xmlns:a16="http://schemas.microsoft.com/office/drawing/2014/main" id="{9D5C3431-AC20-46E8-B154-19CEA19F32A1}"/>
                </a:ext>
              </a:extLst>
            </p:cNvPr>
            <p:cNvSpPr txBox="1"/>
            <p:nvPr/>
          </p:nvSpPr>
          <p:spPr>
            <a:xfrm>
              <a:off x="2008743" y="1485756"/>
              <a:ext cx="403953" cy="2581275"/>
            </a:xfrm>
            <a:prstGeom prst="rect">
              <a:avLst/>
            </a:prstGeom>
            <a:solidFill>
              <a:schemeClr val="bg1"/>
            </a:solidFill>
            <a:ln w="76200">
              <a:noFill/>
            </a:ln>
          </p:spPr>
          <p:txBody>
            <a:bodyPr vert="eaVert" wrap="square" rtlCol="0">
              <a:spAutoFit/>
            </a:bodyPr>
            <a:lstStyle/>
            <a:p>
              <a:pPr algn="ctr"/>
              <a:r>
                <a:rPr kumimoji="1" lang="ja-JP" altLang="en-US" sz="2400" b="1" dirty="0">
                  <a:solidFill>
                    <a:srgbClr val="00B0F0"/>
                  </a:solidFill>
                </a:rPr>
                <a:t>二次感染率（％）</a:t>
              </a:r>
            </a:p>
          </p:txBody>
        </p:sp>
        <p:cxnSp>
          <p:nvCxnSpPr>
            <p:cNvPr id="6" name="直線コネクタ 5">
              <a:extLst>
                <a:ext uri="{FF2B5EF4-FFF2-40B4-BE49-F238E27FC236}">
                  <a16:creationId xmlns:a16="http://schemas.microsoft.com/office/drawing/2014/main" id="{CC9E51BC-EDCD-4151-A120-F4EBDAD276DF}"/>
                </a:ext>
              </a:extLst>
            </p:cNvPr>
            <p:cNvCxnSpPr>
              <a:cxnSpLocks/>
            </p:cNvCxnSpPr>
            <p:nvPr/>
          </p:nvCxnSpPr>
          <p:spPr>
            <a:xfrm>
              <a:off x="2962275" y="2603718"/>
              <a:ext cx="564845" cy="127963"/>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22F25D81-DD9D-46DE-A4D8-D259A64CC8CF}"/>
                </a:ext>
              </a:extLst>
            </p:cNvPr>
            <p:cNvCxnSpPr>
              <a:cxnSpLocks/>
            </p:cNvCxnSpPr>
            <p:nvPr/>
          </p:nvCxnSpPr>
          <p:spPr>
            <a:xfrm flipV="1">
              <a:off x="3527120" y="1428750"/>
              <a:ext cx="549580" cy="1299165"/>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1B69A448-758F-45F7-BBA5-68503724675A}"/>
                </a:ext>
              </a:extLst>
            </p:cNvPr>
            <p:cNvCxnSpPr>
              <a:cxnSpLocks/>
            </p:cNvCxnSpPr>
            <p:nvPr/>
          </p:nvCxnSpPr>
          <p:spPr>
            <a:xfrm>
              <a:off x="4076700" y="1424984"/>
              <a:ext cx="564845" cy="3739709"/>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6093198-F4F4-455E-964F-F936B1F2482E}"/>
                </a:ext>
              </a:extLst>
            </p:cNvPr>
            <p:cNvCxnSpPr>
              <a:cxnSpLocks/>
            </p:cNvCxnSpPr>
            <p:nvPr/>
          </p:nvCxnSpPr>
          <p:spPr>
            <a:xfrm>
              <a:off x="4641545" y="5160927"/>
              <a:ext cx="530530" cy="3766"/>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9394DD50-F3E1-4395-A998-C46AA4F1C50F}"/>
                </a:ext>
              </a:extLst>
            </p:cNvPr>
            <p:cNvCxnSpPr>
              <a:cxnSpLocks/>
            </p:cNvCxnSpPr>
            <p:nvPr/>
          </p:nvCxnSpPr>
          <p:spPr>
            <a:xfrm>
              <a:off x="5206390" y="5160927"/>
              <a:ext cx="530530" cy="3766"/>
            </a:xfrm>
            <a:prstGeom prst="line">
              <a:avLst/>
            </a:prstGeom>
            <a:ln w="762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pic>
        <p:nvPicPr>
          <p:cNvPr id="25" name="図 24">
            <a:extLst>
              <a:ext uri="{FF2B5EF4-FFF2-40B4-BE49-F238E27FC236}">
                <a16:creationId xmlns:a16="http://schemas.microsoft.com/office/drawing/2014/main" id="{242D8EF6-25A4-4176-B3E5-9ADC7E10A04E}"/>
              </a:ext>
            </a:extLst>
          </p:cNvPr>
          <p:cNvPicPr>
            <a:picLocks noChangeAspect="1"/>
          </p:cNvPicPr>
          <p:nvPr/>
        </p:nvPicPr>
        <p:blipFill rotWithShape="1">
          <a:blip r:embed="rId3"/>
          <a:srcRect l="43101" t="28584" r="53385" b="13378"/>
          <a:stretch/>
        </p:blipFill>
        <p:spPr>
          <a:xfrm>
            <a:off x="2754635" y="812712"/>
            <a:ext cx="553998" cy="4840843"/>
          </a:xfrm>
          <a:prstGeom prst="rect">
            <a:avLst/>
          </a:prstGeom>
        </p:spPr>
      </p:pic>
      <p:cxnSp>
        <p:nvCxnSpPr>
          <p:cNvPr id="28" name="直線コネクタ 27">
            <a:extLst>
              <a:ext uri="{FF2B5EF4-FFF2-40B4-BE49-F238E27FC236}">
                <a16:creationId xmlns:a16="http://schemas.microsoft.com/office/drawing/2014/main" id="{753E8EFB-26BC-4465-8130-57B6D7F5BB96}"/>
              </a:ext>
            </a:extLst>
          </p:cNvPr>
          <p:cNvCxnSpPr/>
          <p:nvPr/>
        </p:nvCxnSpPr>
        <p:spPr>
          <a:xfrm>
            <a:off x="2727647" y="5070281"/>
            <a:ext cx="5147993"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4354932D-4CB7-446D-86D8-37459EC61C66}"/>
              </a:ext>
            </a:extLst>
          </p:cNvPr>
          <p:cNvSpPr txBox="1"/>
          <p:nvPr/>
        </p:nvSpPr>
        <p:spPr>
          <a:xfrm>
            <a:off x="5845899" y="1367410"/>
            <a:ext cx="3186888" cy="830997"/>
          </a:xfrm>
          <a:prstGeom prst="rect">
            <a:avLst/>
          </a:prstGeom>
          <a:solidFill>
            <a:srgbClr val="FFFF00"/>
          </a:solidFill>
        </p:spPr>
        <p:txBody>
          <a:bodyPr wrap="square" rtlCol="0">
            <a:spAutoFit/>
          </a:bodyPr>
          <a:lstStyle/>
          <a:p>
            <a:r>
              <a:rPr kumimoji="1" lang="ja-JP" altLang="en-US" sz="2400" dirty="0"/>
              <a:t>発病前の濃厚接触で感染している</a:t>
            </a:r>
          </a:p>
        </p:txBody>
      </p:sp>
      <p:pic>
        <p:nvPicPr>
          <p:cNvPr id="2" name="図 1">
            <a:extLst>
              <a:ext uri="{FF2B5EF4-FFF2-40B4-BE49-F238E27FC236}">
                <a16:creationId xmlns:a16="http://schemas.microsoft.com/office/drawing/2014/main" id="{F56DD624-DEEF-49AA-8786-95D4808106ED}"/>
              </a:ext>
            </a:extLst>
          </p:cNvPr>
          <p:cNvPicPr>
            <a:picLocks noChangeAspect="1"/>
          </p:cNvPicPr>
          <p:nvPr/>
        </p:nvPicPr>
        <p:blipFill rotWithShape="1">
          <a:blip r:embed="rId3"/>
          <a:srcRect t="83047" r="52187" b="13378"/>
          <a:stretch/>
        </p:blipFill>
        <p:spPr>
          <a:xfrm>
            <a:off x="2047877" y="5190377"/>
            <a:ext cx="6267447" cy="523944"/>
          </a:xfrm>
          <a:prstGeom prst="rect">
            <a:avLst/>
          </a:prstGeom>
        </p:spPr>
      </p:pic>
      <p:sp>
        <p:nvSpPr>
          <p:cNvPr id="18" name="テキスト ボックス 17">
            <a:extLst>
              <a:ext uri="{FF2B5EF4-FFF2-40B4-BE49-F238E27FC236}">
                <a16:creationId xmlns:a16="http://schemas.microsoft.com/office/drawing/2014/main" id="{460B8C94-BEBB-4AE5-A7CA-8A0BC1E055C2}"/>
              </a:ext>
            </a:extLst>
          </p:cNvPr>
          <p:cNvSpPr txBox="1"/>
          <p:nvPr/>
        </p:nvSpPr>
        <p:spPr>
          <a:xfrm>
            <a:off x="23287" y="6034871"/>
            <a:ext cx="9120713" cy="830997"/>
          </a:xfrm>
          <a:prstGeom prst="rect">
            <a:avLst/>
          </a:prstGeom>
          <a:solidFill>
            <a:schemeClr val="bg1"/>
          </a:solidFill>
        </p:spPr>
        <p:txBody>
          <a:bodyPr wrap="square">
            <a:spAutoFit/>
          </a:bodyPr>
          <a:lstStyle/>
          <a:p>
            <a:r>
              <a:rPr lang="en-US" altLang="ja-JP" sz="16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Cheng HY</a:t>
            </a:r>
            <a:r>
              <a:rPr lang="ja-JP" altLang="en-US" sz="1600" kern="100" dirty="0">
                <a:solidFill>
                  <a:srgbClr val="212121"/>
                </a:solidFill>
                <a:latin typeface="Segoe UI" panose="020B0502040204020203" pitchFamily="34" charset="0"/>
                <a:ea typeface="游明朝" panose="02020400000000000000" pitchFamily="18" charset="-128"/>
                <a:cs typeface="Segoe UI" panose="020B0502040204020203" pitchFamily="34" charset="0"/>
              </a:rPr>
              <a:t> </a:t>
            </a:r>
            <a:r>
              <a:rPr lang="en-US" altLang="ja-JP" sz="16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et al. Contact Tracing Assessment of COVID-19 Transmission Dynamics in Taiwan and Risk at Different Exposure Periods Before and After Symptom Onset .</a:t>
            </a:r>
            <a:r>
              <a:rPr lang="en-US" altLang="ja-JP" sz="1600" i="1" kern="100" dirty="0">
                <a:solidFill>
                  <a:srgbClr val="212121"/>
                </a:solidFill>
                <a:latin typeface="&amp;quot"/>
                <a:ea typeface="游明朝" panose="02020400000000000000" pitchFamily="18" charset="-128"/>
                <a:cs typeface="Times New Roman" panose="02020603050405020304" pitchFamily="18" charset="0"/>
              </a:rPr>
              <a:t>JAMA Intern Med</a:t>
            </a:r>
            <a:r>
              <a:rPr lang="en-US" altLang="ja-JP" sz="1600" kern="100" dirty="0">
                <a:solidFill>
                  <a:srgbClr val="212121"/>
                </a:solidFill>
                <a:latin typeface="Segoe UI" panose="020B0502040204020203" pitchFamily="34" charset="0"/>
                <a:ea typeface="游明朝" panose="02020400000000000000" pitchFamily="18" charset="-128"/>
                <a:cs typeface="Times New Roman" panose="02020603050405020304" pitchFamily="18" charset="0"/>
              </a:rPr>
              <a:t>. 2020;10.1001/jamainternmed.2020.2020. </a:t>
            </a:r>
            <a:endParaRPr lang="ja-JP" altLang="en-US" sz="1600" dirty="0"/>
          </a:p>
        </p:txBody>
      </p:sp>
    </p:spTree>
    <p:extLst>
      <p:ext uri="{BB962C8B-B14F-4D97-AF65-F5344CB8AC3E}">
        <p14:creationId xmlns:p14="http://schemas.microsoft.com/office/powerpoint/2010/main" val="16948951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864</TotalTime>
  <Words>3005</Words>
  <Application>Microsoft Office PowerPoint</Application>
  <PresentationFormat>画面に合わせる (4:3)</PresentationFormat>
  <Paragraphs>199</Paragraphs>
  <Slides>16</Slides>
  <Notes>15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16</vt:i4>
      </vt:variant>
    </vt:vector>
  </HeadingPairs>
  <TitlesOfParts>
    <vt:vector size="26" baseType="lpstr">
      <vt:lpstr>&amp;quot</vt:lpstr>
      <vt:lpstr>BlinkMacSystemFont</vt:lpstr>
      <vt:lpstr>ＭＳ Ｐゴシック</vt:lpstr>
      <vt:lpstr>游ゴシック</vt:lpstr>
      <vt:lpstr>游明朝</vt:lpstr>
      <vt:lpstr>Arial</vt:lpstr>
      <vt:lpstr>Calibri</vt:lpstr>
      <vt:lpstr>Calibri Light</vt:lpstr>
      <vt:lpstr>Segoe UI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松崎 道幸</dc:creator>
  <cp:lastModifiedBy>松崎 道幸</cp:lastModifiedBy>
  <cp:revision>54</cp:revision>
  <dcterms:created xsi:type="dcterms:W3CDTF">2020-09-21T02:34:42Z</dcterms:created>
  <dcterms:modified xsi:type="dcterms:W3CDTF">2020-11-20T01:14:11Z</dcterms:modified>
</cp:coreProperties>
</file>